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29" r:id="rId2"/>
  </p:sldMasterIdLst>
  <p:notesMasterIdLst>
    <p:notesMasterId r:id="rId49"/>
  </p:notesMasterIdLst>
  <p:sldIdLst>
    <p:sldId id="427" r:id="rId3"/>
    <p:sldId id="283" r:id="rId4"/>
    <p:sldId id="428" r:id="rId5"/>
    <p:sldId id="429" r:id="rId6"/>
    <p:sldId id="440" r:id="rId7"/>
    <p:sldId id="441" r:id="rId8"/>
    <p:sldId id="442" r:id="rId9"/>
    <p:sldId id="433" r:id="rId10"/>
    <p:sldId id="434" r:id="rId11"/>
    <p:sldId id="435" r:id="rId12"/>
    <p:sldId id="430" r:id="rId13"/>
    <p:sldId id="431" r:id="rId14"/>
    <p:sldId id="432" r:id="rId15"/>
    <p:sldId id="445" r:id="rId16"/>
    <p:sldId id="446" r:id="rId17"/>
    <p:sldId id="443" r:id="rId18"/>
    <p:sldId id="444" r:id="rId19"/>
    <p:sldId id="439" r:id="rId20"/>
    <p:sldId id="401" r:id="rId21"/>
    <p:sldId id="399" r:id="rId22"/>
    <p:sldId id="398" r:id="rId23"/>
    <p:sldId id="400" r:id="rId24"/>
    <p:sldId id="385" r:id="rId25"/>
    <p:sldId id="386" r:id="rId26"/>
    <p:sldId id="387" r:id="rId27"/>
    <p:sldId id="395" r:id="rId28"/>
    <p:sldId id="388" r:id="rId29"/>
    <p:sldId id="389" r:id="rId30"/>
    <p:sldId id="390" r:id="rId31"/>
    <p:sldId id="391" r:id="rId32"/>
    <p:sldId id="411" r:id="rId33"/>
    <p:sldId id="393" r:id="rId34"/>
    <p:sldId id="298" r:id="rId35"/>
    <p:sldId id="383" r:id="rId36"/>
    <p:sldId id="412" r:id="rId37"/>
    <p:sldId id="394" r:id="rId38"/>
    <p:sldId id="413" r:id="rId39"/>
    <p:sldId id="402" r:id="rId40"/>
    <p:sldId id="403" r:id="rId41"/>
    <p:sldId id="404" r:id="rId42"/>
    <p:sldId id="405" r:id="rId43"/>
    <p:sldId id="407" r:id="rId44"/>
    <p:sldId id="406" r:id="rId45"/>
    <p:sldId id="408" r:id="rId46"/>
    <p:sldId id="409" r:id="rId47"/>
    <p:sldId id="410" r:id="rId4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B45"/>
    <a:srgbClr val="5A648C"/>
    <a:srgbClr val="F15A22"/>
    <a:srgbClr val="DC9300"/>
    <a:srgbClr val="3E4850"/>
    <a:srgbClr val="F37A21"/>
    <a:srgbClr val="566478"/>
    <a:srgbClr val="FAA75A"/>
    <a:srgbClr val="3E484F"/>
    <a:srgbClr val="E2A1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86364" autoAdjust="0"/>
  </p:normalViewPr>
  <p:slideViewPr>
    <p:cSldViewPr>
      <p:cViewPr>
        <p:scale>
          <a:sx n="100" d="100"/>
          <a:sy n="100" d="100"/>
        </p:scale>
        <p:origin x="-2298" y="-498"/>
      </p:cViewPr>
      <p:guideLst>
        <p:guide orient="horz" pos="391"/>
        <p:guide orient="horz" pos="2795"/>
        <p:guide orient="horz" pos="4110"/>
        <p:guide orient="horz" pos="1797"/>
        <p:guide pos="2880"/>
        <p:guide pos="5507"/>
        <p:guide pos="1127"/>
        <p:guide pos="267"/>
        <p:guide pos="17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2"/>
          </a:xfrm>
          <a:prstGeom prst="rect">
            <a:avLst/>
          </a:prstGeom>
        </p:spPr>
        <p:txBody>
          <a:bodyPr vert="horz" lIns="90998" tIns="45499" rIns="90998" bIns="4549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6412"/>
          </a:xfrm>
          <a:prstGeom prst="rect">
            <a:avLst/>
          </a:prstGeom>
        </p:spPr>
        <p:txBody>
          <a:bodyPr vert="horz" lIns="90998" tIns="45499" rIns="90998" bIns="45499" rtlCol="0"/>
          <a:lstStyle>
            <a:lvl1pPr algn="r">
              <a:defRPr sz="1200"/>
            </a:lvl1pPr>
          </a:lstStyle>
          <a:p>
            <a:fld id="{24DFBBAD-CF51-4FA8-8814-5F33CDE7218D}" type="datetimeFigureOut">
              <a:rPr lang="ko-KR" altLang="en-US" smtClean="0"/>
              <a:pPr/>
              <a:t>2014-06-20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98" tIns="45499" rIns="90998" bIns="4549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0998" tIns="45499" rIns="90998" bIns="45499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6412"/>
          </a:xfrm>
          <a:prstGeom prst="rect">
            <a:avLst/>
          </a:prstGeom>
        </p:spPr>
        <p:txBody>
          <a:bodyPr vert="horz" lIns="90998" tIns="45499" rIns="90998" bIns="4549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6412"/>
          </a:xfrm>
          <a:prstGeom prst="rect">
            <a:avLst/>
          </a:prstGeom>
        </p:spPr>
        <p:txBody>
          <a:bodyPr vert="horz" lIns="90998" tIns="45499" rIns="90998" bIns="45499" rtlCol="0" anchor="b"/>
          <a:lstStyle>
            <a:lvl1pPr algn="r">
              <a:defRPr sz="1200"/>
            </a:lvl1pPr>
          </a:lstStyle>
          <a:p>
            <a:fld id="{5C2B20BF-27CD-4C66-878F-3D50775A61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2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5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683568" y="2240868"/>
            <a:ext cx="3276364" cy="0"/>
          </a:xfrm>
          <a:prstGeom prst="line">
            <a:avLst/>
          </a:prstGeom>
          <a:ln w="22225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3568" y="3681028"/>
            <a:ext cx="3276364" cy="0"/>
          </a:xfrm>
          <a:prstGeom prst="line">
            <a:avLst/>
          </a:prstGeom>
          <a:ln w="22225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Users\park donghwa\Desktop\TMON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6330940"/>
            <a:ext cx="992453" cy="1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599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페이지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0923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페이지내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3635896" cy="6858000"/>
          </a:xfrm>
          <a:prstGeom prst="rect">
            <a:avLst/>
          </a:prstGeom>
          <a:solidFill>
            <a:srgbClr val="3E4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6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333458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 userDrawn="1"/>
        </p:nvCxnSpPr>
        <p:spPr>
          <a:xfrm>
            <a:off x="467544" y="2600908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2699792" y="2600908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444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CD11B835-C8C7-43F8-9A40-E6B116444874}" type="slidenum">
              <a:rPr lang="ko-KR" altLang="en-US" sz="900" smtClean="0">
                <a:solidFill>
                  <a:prstClr val="white"/>
                </a:solidFill>
              </a:rPr>
              <a:pPr algn="r"/>
              <a:t>‹#›</a:t>
            </a:fld>
            <a:endParaRPr lang="ko-KR" alt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0738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683568" y="1241896"/>
            <a:ext cx="3276364" cy="0"/>
          </a:xfrm>
          <a:prstGeom prst="line">
            <a:avLst/>
          </a:prstGeom>
          <a:ln w="22225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park donghwa\Desktop\TMON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6330940"/>
            <a:ext cx="992453" cy="1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309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863588" y="1124744"/>
            <a:ext cx="0" cy="1440160"/>
          </a:xfrm>
          <a:prstGeom prst="line">
            <a:avLst/>
          </a:prstGeom>
          <a:ln w="22225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C:\Users\park donghwa\Desktop\TMON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6330940"/>
            <a:ext cx="992453" cy="1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241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페이지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0" y="872716"/>
            <a:ext cx="1655848" cy="0"/>
          </a:xfrm>
          <a:prstGeom prst="line">
            <a:avLst/>
          </a:prstGeom>
          <a:ln w="22225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C:\Users\park donghwa\Desktop\TMON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40" y="6330940"/>
            <a:ext cx="992453" cy="1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325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863588" y="1124744"/>
            <a:ext cx="0" cy="1440160"/>
          </a:xfrm>
          <a:prstGeom prst="line">
            <a:avLst/>
          </a:prstGeom>
          <a:ln w="22225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C:\Users\park donghwa\Desktop\TMON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03" y="6330940"/>
            <a:ext cx="992453" cy="1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727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CD11B835-C8C7-43F8-9A40-E6B116444874}" type="slidenum">
              <a:rPr lang="ko-KR" altLang="en-US" sz="900" smtClean="0">
                <a:solidFill>
                  <a:prstClr val="white"/>
                </a:solidFill>
              </a:rPr>
              <a:pPr algn="r"/>
              <a:t>‹#›</a:t>
            </a:fld>
            <a:endParaRPr lang="ko-KR" alt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3214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6333458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 userDrawn="1"/>
        </p:nvCxnSpPr>
        <p:spPr>
          <a:xfrm>
            <a:off x="467544" y="2600908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699792" y="2600908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596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6333458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 userDrawn="1"/>
        </p:nvCxnSpPr>
        <p:spPr>
          <a:xfrm>
            <a:off x="467544" y="1304764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699792" y="1304764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2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6333458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 userDrawn="1"/>
        </p:nvCxnSpPr>
        <p:spPr>
          <a:xfrm>
            <a:off x="467544" y="440668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2699792" y="440668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9147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Rix고딕 M" pitchFamily="18" charset="-127"/>
                <a:ea typeface="Rix고딕 M" pitchFamily="18" charset="-127"/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2014-06-20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Rix고딕 M" pitchFamily="18" charset="-127"/>
                <a:ea typeface="Rix고딕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0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824" r:id="rId2"/>
    <p:sldLayoutId id="2147483806" r:id="rId3"/>
    <p:sldLayoutId id="2147483827" r:id="rId4"/>
    <p:sldLayoutId id="2147483826" r:id="rId5"/>
    <p:sldLayoutId id="2147483799" r:id="rId6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Rix고딕 B" pitchFamily="18" charset="-127"/>
          <a:ea typeface="Rix고딕 B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Rix고딕 M" pitchFamily="18" charset="-127"/>
                <a:ea typeface="Rix고딕 M" pitchFamily="18" charset="-127"/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2014-06-20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Rix고딕 M" pitchFamily="18" charset="-127"/>
                <a:ea typeface="Rix고딕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Rix고딕 B" pitchFamily="18" charset="-127"/>
          <a:ea typeface="Rix고딕 B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Rix고딕 M" pitchFamily="18" charset="-127"/>
          <a:ea typeface="Rix고딕 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18864" y="3754777"/>
            <a:ext cx="455719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: SM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431800" y="441325"/>
            <a:ext cx="8712200" cy="151130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TMON </a:t>
            </a:r>
            <a:r>
              <a:rPr lang="en-US" altLang="ko-KR" sz="4500" b="1" spc="-150" dirty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4500" b="1" spc="-150" dirty="0">
                <a:latin typeface="맑은 고딕" pitchFamily="50" charset="-127"/>
                <a:ea typeface="맑은 고딕" pitchFamily="50" charset="-127"/>
              </a:rPr>
              <a:t>프로세스 가이드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9552" y="3332021"/>
            <a:ext cx="4536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2014. 1. 24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67544" y="2600908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99792" y="2600908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6333458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5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Sprint Planning Meeting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412776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 Estimating – Story Point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84182"/>
              </p:ext>
            </p:extLst>
          </p:nvPr>
        </p:nvGraphicFramePr>
        <p:xfrm>
          <a:off x="791580" y="1844824"/>
          <a:ext cx="7829275" cy="4941168"/>
        </p:xfrm>
        <a:graphic>
          <a:graphicData uri="http://schemas.openxmlformats.org/drawingml/2006/table">
            <a:tbl>
              <a:tblPr firstRow="1" bandRow="1">
                <a:noFill/>
                <a:effectLst/>
                <a:tableStyleId>{5C22544A-7EE6-4342-B048-85BDC9FD1C3A}</a:tableStyleId>
              </a:tblPr>
              <a:tblGrid>
                <a:gridCol w="1352702"/>
                <a:gridCol w="4515950"/>
                <a:gridCol w="1960623"/>
              </a:tblGrid>
              <a:tr h="5493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Story</a:t>
                      </a:r>
                      <a:r>
                        <a:rPr lang="en-US" altLang="ko-KR" sz="14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Point</a:t>
                      </a:r>
                      <a:endParaRPr lang="ko-KR" altLang="en-US" sz="14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 시</a:t>
                      </a:r>
                    </a:p>
                  </a:txBody>
                  <a:tcPr marL="36000" marT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복잡도</a:t>
                      </a:r>
                      <a:r>
                        <a:rPr lang="en-US" altLang="ko-KR" sz="14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난이도 </a:t>
                      </a:r>
                      <a:r>
                        <a:rPr lang="en-US" altLang="ko-KR" sz="14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or </a:t>
                      </a:r>
                      <a:r>
                        <a:rPr lang="ko-KR" altLang="en-US" sz="14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</a:t>
                      </a:r>
                      <a:endParaRPr lang="ko-KR" altLang="en-US" sz="14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31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수정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위치 이동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 영향성 없는 규모의 작업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31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상호 영향을 줄 수 있을 정도의 규모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 모듈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31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모듈 참조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Color 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등의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side effect 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31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 Support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Home, UI Design Support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side effect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31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lang="ko-KR" altLang="en-US" sz="16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Schema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영향 있음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 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규모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검토 등의 타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Working Group 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Side effect 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큼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31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  <a:endParaRPr lang="ko-KR" altLang="en-US" sz="16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정기점검 공지 후 적용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아래쪽 화살표 2"/>
          <p:cNvSpPr/>
          <p:nvPr/>
        </p:nvSpPr>
        <p:spPr>
          <a:xfrm>
            <a:off x="7144691" y="2564904"/>
            <a:ext cx="1224136" cy="3816424"/>
          </a:xfrm>
          <a:prstGeom prst="downArrow">
            <a:avLst>
              <a:gd name="adj1" fmla="val 67738"/>
              <a:gd name="adj2" fmla="val 377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낮음</a:t>
            </a:r>
            <a:endParaRPr lang="en-US" altLang="ko-KR" sz="2400" b="1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</a:t>
            </a:r>
            <a:r>
              <a:rPr lang="ko-KR" altLang="en-US" sz="2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752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Daily </a:t>
            </a:r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Meeting </a:t>
            </a:r>
            <a:endParaRPr lang="en-US" altLang="ko-KR" sz="2400" b="1" u="sng" spc="-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41277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4.1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Daily Meeting 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(Daily Scrum)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3863" y="1880828"/>
            <a:ext cx="8329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매일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진행하는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프로젝트 진행 상황을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공유하는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회의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Working Group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원이 참석하며 각자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일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일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협조 및 요청사항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등을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공유합니다 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Backlog(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- Sprint Backlog(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Story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혹은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세분화된 내용에 대한 진행사항들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공유하고 처리 미팅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1" y="3064700"/>
            <a:ext cx="4720135" cy="263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43608" y="5949280"/>
            <a:ext cx="3060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참조</a:t>
            </a:r>
            <a:r>
              <a:rPr lang="en-US" altLang="ko-KR" sz="1400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400" b="1" u="sng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022" y="27716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59632" y="27570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13038" y="27533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46983"/>
              </p:ext>
            </p:extLst>
          </p:nvPr>
        </p:nvGraphicFramePr>
        <p:xfrm>
          <a:off x="5076056" y="3050379"/>
          <a:ext cx="3888432" cy="2191128"/>
        </p:xfrm>
        <a:graphic>
          <a:graphicData uri="http://schemas.openxmlformats.org/drawingml/2006/table">
            <a:tbl>
              <a:tblPr firstRow="1" bandRow="1">
                <a:noFill/>
                <a:effectLst/>
                <a:tableStyleId>{5C22544A-7EE6-4342-B048-85BDC9FD1C3A}</a:tableStyleId>
              </a:tblPr>
              <a:tblGrid>
                <a:gridCol w="771259"/>
                <a:gridCol w="1896013"/>
                <a:gridCol w="1221160"/>
              </a:tblGrid>
              <a:tr h="5452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2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담당자</a:t>
                      </a:r>
                    </a:p>
                  </a:txBody>
                  <a:tcPr marL="36000" marT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2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36000" marT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2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36000" marT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2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spc="-2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Working</a:t>
                      </a:r>
                      <a:r>
                        <a:rPr lang="en-US" altLang="ko-KR" sz="1200" b="1" kern="1200" spc="-2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Group</a:t>
                      </a:r>
                      <a:endParaRPr lang="ko-KR" altLang="en-US" sz="1200" b="1" kern="1200" spc="-2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spc="-2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구성원이 어제 한일</a:t>
                      </a:r>
                      <a:r>
                        <a:rPr lang="en-US" altLang="ko-KR" sz="1200" b="1" spc="-2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1" spc="-2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 할일</a:t>
                      </a:r>
                      <a:r>
                        <a:rPr lang="en-US" altLang="ko-KR" sz="1200" b="1" spc="-2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1" spc="-2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요청할 사항에 대해 서로 공유 하는 자리</a:t>
                      </a:r>
                      <a:endParaRPr lang="en-US" altLang="ko-KR" sz="1200" b="1" spc="-2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spc="-2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협업을 위한 공유</a:t>
                      </a:r>
                      <a:endParaRPr lang="en-US" altLang="ko-KR" sz="1200" b="1" kern="1200" spc="-2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spc="-2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 해야 될 사항의 공유</a:t>
                      </a:r>
                      <a:endParaRPr lang="en-US" altLang="ko-KR" sz="1200" b="1" kern="1200" spc="-2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2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spc="-2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SM</a:t>
                      </a:r>
                      <a:endParaRPr lang="ko-KR" altLang="en-US" sz="1200" b="1" kern="1200" spc="-2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spc="-2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Daily meeting</a:t>
                      </a:r>
                      <a:r>
                        <a:rPr lang="ko-KR" altLang="en-US" sz="1200" b="1" spc="-2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공유된 이슈 진행 사항 공유</a:t>
                      </a:r>
                      <a:endParaRPr lang="en-US" altLang="ko-KR" sz="1200" b="1" spc="-2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spc="-2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갑작스런 도출되는 문제점 해결 위한 공유</a:t>
                      </a:r>
                      <a:endParaRPr lang="en-US" altLang="ko-KR" sz="1200" b="1" kern="1200" spc="-2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8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Daily </a:t>
            </a:r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Meeting </a:t>
            </a:r>
            <a:endParaRPr lang="en-US" altLang="ko-KR" sz="2400" b="1" u="sng" spc="-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41277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4.2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지라 작업 상황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갱신합니다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47" y="2240868"/>
            <a:ext cx="8863403" cy="28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59647" y="2276872"/>
            <a:ext cx="2252113" cy="3756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3863" y="1880828"/>
            <a:ext cx="8329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지라 애자일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33502" y="2019327"/>
            <a:ext cx="2055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 중 진행할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647" y="3046601"/>
            <a:ext cx="2419247" cy="953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42467" y="4043760"/>
            <a:ext cx="363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Dailly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Meeting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각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단계 업데이트</a:t>
            </a:r>
            <a:endParaRPr lang="en-US" altLang="ko-KR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827584" y="2652541"/>
            <a:ext cx="360040" cy="272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7249" y="2708920"/>
            <a:ext cx="33184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Story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혹은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sub_task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노출</a:t>
            </a:r>
            <a:endParaRPr lang="en-US" altLang="ko-KR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5301208"/>
            <a:ext cx="4824536" cy="14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31540" y="482386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4.3 Confluence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통한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미팅 진행 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5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 </a:t>
            </a:r>
            <a:r>
              <a:rPr lang="ko-KR" altLang="en-US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</a:p>
          <a:p>
            <a:pPr algn="l"/>
            <a:endParaRPr lang="en-US" altLang="ko-KR" sz="2400" b="1" u="sng" spc="-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23863" y="1790817"/>
            <a:ext cx="8329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코드검사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자동화 테스트 등을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Daily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통합하고 검증하여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통합주기를 짧게 진행하기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위한 소프트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웨어 개발 방법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자동화된 빌드를 통해 가능한 빨리 통합 에러가 없는지 검증할 수 있는 장점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지속적인 배포를 수행하면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항시 고객에게 사용 가능한 소프트웨어를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제공하며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대기시간 최소화로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진행할 수 있어 생산성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속도 증가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540" y="141277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5.1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CI(Continuous Integration)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6" name="타원 15"/>
          <p:cNvSpPr/>
          <p:nvPr/>
        </p:nvSpPr>
        <p:spPr>
          <a:xfrm>
            <a:off x="35496" y="2996953"/>
            <a:ext cx="1937954" cy="468051"/>
          </a:xfrm>
          <a:prstGeom prst="ellipse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Developer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15716" y="2996952"/>
            <a:ext cx="1937954" cy="468051"/>
          </a:xfrm>
          <a:prstGeom prst="ellipse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Server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02198" y="2996954"/>
            <a:ext cx="1937954" cy="468051"/>
          </a:xfrm>
          <a:prstGeom prst="ellipse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Jenkins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82418" y="2996953"/>
            <a:ext cx="1829942" cy="468051"/>
          </a:xfrm>
          <a:prstGeom prst="ellipse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Staging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19631" y="3681028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 Feature</a:t>
            </a:r>
          </a:p>
          <a:p>
            <a:pPr algn="ctr"/>
            <a:r>
              <a:rPr lang="en-US" altLang="ko-KR" sz="1400" b="1" dirty="0" smtClean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199851" y="3681028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Pull</a:t>
            </a:r>
          </a:p>
          <a:p>
            <a:pPr algn="ctr"/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Request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1789314" y="3896550"/>
            <a:ext cx="410537" cy="50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2208437" y="4365104"/>
            <a:ext cx="1561098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Announce</a:t>
            </a:r>
            <a:endParaRPr lang="en-US" altLang="ko-KR" sz="1200" b="1" dirty="0" smtClean="0">
              <a:solidFill>
                <a:prstClr val="white">
                  <a:lumMod val="9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186333" y="4365104"/>
            <a:ext cx="1569683" cy="494668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Code Style</a:t>
            </a:r>
          </a:p>
          <a:p>
            <a:pPr algn="ctr"/>
            <a:r>
              <a:rPr lang="en-US" altLang="ko-KR" sz="1400" b="1" dirty="0" smtClean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 Test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꺾인 연결선 58"/>
          <p:cNvCxnSpPr>
            <a:stCxn id="57" idx="3"/>
            <a:endCxn id="58" idx="1"/>
          </p:cNvCxnSpPr>
          <p:nvPr/>
        </p:nvCxnSpPr>
        <p:spPr>
          <a:xfrm flipV="1">
            <a:off x="3769535" y="4612438"/>
            <a:ext cx="416798" cy="251"/>
          </a:xfrm>
          <a:prstGeom prst="bent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2984693" y="4175696"/>
            <a:ext cx="4293" cy="18940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62070" y="4035783"/>
            <a:ext cx="104360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 algn="ctr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First Test</a:t>
            </a:r>
            <a:endParaRPr lang="ko-KR" altLang="en-US" sz="1400" b="1" spc="-2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175956" y="5058568"/>
            <a:ext cx="1569683" cy="494668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Test Feedback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4968044" y="4869160"/>
            <a:ext cx="4293" cy="18940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215516" y="5022062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Commit Change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>
            <a:stCxn id="64" idx="1"/>
          </p:cNvCxnSpPr>
          <p:nvPr/>
        </p:nvCxnSpPr>
        <p:spPr>
          <a:xfrm flipH="1">
            <a:off x="1789314" y="5305902"/>
            <a:ext cx="238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6166553" y="5022062"/>
            <a:ext cx="1569683" cy="494668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PO, SM</a:t>
            </a:r>
          </a:p>
          <a:p>
            <a:pPr algn="ctr"/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 </a:t>
            </a: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대행인</a:t>
            </a:r>
            <a:r>
              <a:rPr lang="en-US" altLang="ko-KR" sz="14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0" name="직선 화살표 연결선 69"/>
          <p:cNvCxnSpPr>
            <a:stCxn id="64" idx="3"/>
          </p:cNvCxnSpPr>
          <p:nvPr/>
        </p:nvCxnSpPr>
        <p:spPr>
          <a:xfrm>
            <a:off x="5745639" y="530590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235838" y="5564269"/>
            <a:ext cx="1604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없음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Staging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159732" y="5013176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있음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(Fix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필요상황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6" name="직선 화살표 연결선 75"/>
          <p:cNvCxnSpPr>
            <a:stCxn id="66" idx="0"/>
          </p:cNvCxnSpPr>
          <p:nvPr/>
        </p:nvCxnSpPr>
        <p:spPr>
          <a:xfrm flipV="1">
            <a:off x="1000358" y="4122251"/>
            <a:ext cx="4115" cy="899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215516" y="5697252"/>
            <a:ext cx="1569683" cy="494668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Deploy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956376" y="2996952"/>
            <a:ext cx="1130617" cy="468051"/>
          </a:xfrm>
          <a:prstGeom prst="ellipse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QA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7985362" y="5013176"/>
            <a:ext cx="1101631" cy="494668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en-US" altLang="ko-KR" sz="1400" b="1" spc="-2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QA </a:t>
            </a:r>
            <a:r>
              <a:rPr lang="en-US" altLang="ko-KR" sz="1400" b="1" spc="-2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ko-KR" altLang="en-US" sz="1400" b="1" spc="-2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3" name="직선 화살표 연결선 92"/>
          <p:cNvCxnSpPr>
            <a:stCxn id="68" idx="3"/>
          </p:cNvCxnSpPr>
          <p:nvPr/>
        </p:nvCxnSpPr>
        <p:spPr>
          <a:xfrm flipV="1">
            <a:off x="7736236" y="5269078"/>
            <a:ext cx="278446" cy="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91" idx="2"/>
            <a:endCxn id="79" idx="3"/>
          </p:cNvCxnSpPr>
          <p:nvPr/>
        </p:nvCxnSpPr>
        <p:spPr>
          <a:xfrm rot="5400000">
            <a:off x="4942318" y="2350726"/>
            <a:ext cx="436742" cy="67509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230009" y="6417332"/>
            <a:ext cx="1569683" cy="432048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Resolved</a:t>
            </a:r>
            <a:endParaRPr lang="ko-KR" altLang="en-US" sz="1400" b="1" dirty="0">
              <a:solidFill>
                <a:prstClr val="white">
                  <a:lumMod val="9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9" name="직선 화살표 연결선 108"/>
          <p:cNvCxnSpPr/>
          <p:nvPr/>
        </p:nvCxnSpPr>
        <p:spPr>
          <a:xfrm>
            <a:off x="1014851" y="6201308"/>
            <a:ext cx="0" cy="19779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924436" y="5886447"/>
            <a:ext cx="104360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 algn="ctr">
              <a:lnSpc>
                <a:spcPct val="120000"/>
              </a:lnSpc>
            </a:pPr>
            <a:r>
              <a:rPr lang="ko-KR" altLang="en-US" sz="14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배포툴</a:t>
            </a:r>
            <a:endParaRPr lang="ko-KR" altLang="en-US" sz="1400" b="1" spc="-2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941930" y="2909042"/>
            <a:ext cx="5166574" cy="3546744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4308" y="6091323"/>
            <a:ext cx="1811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진행예정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 예정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u="sng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1435" y="3657175"/>
            <a:ext cx="51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기존동일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9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Sprint Review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268760"/>
            <a:ext cx="810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6.1 Sprint Review Meeting (Required: PO/SM/Team Member, Optional: Stakeholders)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3863" y="1628800"/>
            <a:ext cx="8329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Working Group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정한 날짜에 진행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스프린트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 동안 수행된 스토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Planning Meeting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정했던 스프린트 목표의 수행완료를 확인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요구사항을 식별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523683"/>
              </p:ext>
            </p:extLst>
          </p:nvPr>
        </p:nvGraphicFramePr>
        <p:xfrm>
          <a:off x="899590" y="2636912"/>
          <a:ext cx="7776865" cy="1662291"/>
        </p:xfrm>
        <a:graphic>
          <a:graphicData uri="http://schemas.openxmlformats.org/drawingml/2006/table">
            <a:tbl>
              <a:tblPr firstRow="1" bandRow="1">
                <a:noFill/>
                <a:effectLst/>
                <a:tableStyleId>{5C22544A-7EE6-4342-B048-85BDC9FD1C3A}</a:tableStyleId>
              </a:tblPr>
              <a:tblGrid>
                <a:gridCol w="1443130"/>
                <a:gridCol w="841825"/>
                <a:gridCol w="3089233"/>
                <a:gridCol w="2402677"/>
              </a:tblGrid>
              <a:tr h="3211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rgbClr val="F15A2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담당자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0030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 dirty="0" smtClean="0">
                          <a:ln>
                            <a:noFill/>
                          </a:ln>
                          <a:solidFill>
                            <a:srgbClr val="F15A2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 </a:t>
                      </a:r>
                      <a:r>
                        <a:rPr lang="en-US" altLang="ko-KR" sz="1000" b="0" spc="-20" dirty="0" smtClean="0">
                          <a:ln>
                            <a:noFill/>
                          </a:ln>
                          <a:solidFill>
                            <a:srgbClr val="F15A2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r>
                        <a:rPr lang="ko-KR" altLang="en-US" sz="1000" b="0" spc="-20" dirty="0" smtClean="0">
                          <a:ln>
                            <a:noFill/>
                          </a:ln>
                          <a:solidFill>
                            <a:srgbClr val="F15A2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 sz="1000" b="0" spc="-20" dirty="0" smtClean="0">
                        <a:ln>
                          <a:noFill/>
                        </a:ln>
                        <a:solidFill>
                          <a:srgbClr val="F15A2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Team Member</a:t>
                      </a:r>
                      <a:endParaRPr lang="ko-KR" altLang="en-US" sz="10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스토리에 대한 </a:t>
                      </a: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Demonstration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스프린트 기간 동안 수행한 </a:t>
                      </a: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</a:t>
                      </a: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우선적으로 배포 </a:t>
                      </a:r>
                      <a:r>
                        <a:rPr lang="en-US" altLang="ko-KR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반영</a:t>
                      </a:r>
                      <a:r>
                        <a:rPr lang="en-US" altLang="ko-KR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가능한 범위를 </a:t>
                      </a:r>
                      <a:r>
                        <a:rPr lang="en-US" altLang="ko-KR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</a:t>
                      </a: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에게 검토 받음</a:t>
                      </a: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00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</a:t>
                      </a:r>
                      <a:endParaRPr lang="ko-KR" altLang="en-US" sz="10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</a:t>
                      </a: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그렇지 않은 </a:t>
                      </a: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식별</a:t>
                      </a:r>
                      <a:endParaRPr lang="en-US" altLang="ko-KR" sz="10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 Backlog</a:t>
                      </a: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비교를 수행하여 완료날짜와 진행률을 비교</a:t>
                      </a: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</a:t>
                      </a:r>
                      <a:endParaRPr lang="en-US" altLang="ko-KR" sz="10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시연된 스토리</a:t>
                      </a:r>
                      <a:r>
                        <a:rPr lang="ko-KR" altLang="en-US" sz="10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승인</a:t>
                      </a:r>
                      <a:endParaRPr lang="en-US" altLang="ko-KR" sz="10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Burn</a:t>
                      </a:r>
                      <a:r>
                        <a:rPr lang="en-US" altLang="ko-KR" sz="10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down Chart</a:t>
                      </a:r>
                      <a:r>
                        <a:rPr lang="ko-KR" altLang="en-US" sz="10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갱신</a:t>
                      </a:r>
                      <a:endParaRPr lang="ko-KR" altLang="en-US" sz="10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003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 smtClean="0">
                        <a:ln>
                          <a:noFill/>
                        </a:ln>
                        <a:solidFill>
                          <a:srgbClr val="F15A22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ALL</a:t>
                      </a:r>
                      <a:endParaRPr lang="ko-KR" altLang="en-US" sz="10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</a:t>
                      </a: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Sprint</a:t>
                      </a: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Planning Meeting</a:t>
                      </a:r>
                      <a:r>
                        <a:rPr lang="ko-KR" altLang="en-US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무엇을 계획해야 하는지에 대한 내용을 </a:t>
                      </a:r>
                      <a:r>
                        <a:rPr lang="en-US" altLang="ko-KR" sz="10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Feedback</a:t>
                      </a: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en-US" altLang="ko-KR" sz="10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진행된 스프린트 동안</a:t>
                      </a:r>
                      <a:r>
                        <a:rPr lang="ko-KR" altLang="en-US" sz="10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발견된</a:t>
                      </a:r>
                      <a:r>
                        <a:rPr lang="ko-KR" altLang="en-US" sz="10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문제점과 이슈에 대해서도 논의</a:t>
                      </a:r>
                      <a:endParaRPr lang="en-US" altLang="ko-KR" sz="10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모서리가 둥근 직사각형 15"/>
          <p:cNvSpPr/>
          <p:nvPr/>
        </p:nvSpPr>
        <p:spPr>
          <a:xfrm>
            <a:off x="1008185" y="6436868"/>
            <a:ext cx="3617681" cy="2880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완료된 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 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식별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PO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수행이 완료된 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식별한다 </a:t>
            </a:r>
            <a:endParaRPr lang="ko-KR" altLang="en-US" sz="5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56101" y="6408282"/>
            <a:ext cx="2456182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Burndown Chart Update: 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수행완료 예정일과 진행률을 검토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비교한다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5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s://answers.atlassian.com/upfiles/JIRA_4.2.2_Greenhopper_5.4.1_hour_burndow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100" y="4473116"/>
            <a:ext cx="2456183" cy="1945736"/>
          </a:xfrm>
          <a:prstGeom prst="rect">
            <a:avLst/>
          </a:prstGeom>
          <a:noFill/>
          <a:ln w="9525">
            <a:solidFill>
              <a:srgbClr val="808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t="32700" r="922" b="1928"/>
          <a:stretch/>
        </p:blipFill>
        <p:spPr bwMode="auto">
          <a:xfrm>
            <a:off x="863588" y="4473116"/>
            <a:ext cx="4020428" cy="198176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98379" y="4491132"/>
            <a:ext cx="454975" cy="193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6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Sprint Review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268760"/>
            <a:ext cx="810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6.2 Sprint Review Meeting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순서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사례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19636" y="2024844"/>
            <a:ext cx="8336840" cy="3240040"/>
            <a:chOff x="519636" y="2204864"/>
            <a:chExt cx="8336840" cy="3240040"/>
          </a:xfrm>
        </p:grpSpPr>
        <p:sp>
          <p:nvSpPr>
            <p:cNvPr id="3" name="직사각형 2"/>
            <p:cNvSpPr/>
            <p:nvPr/>
          </p:nvSpPr>
          <p:spPr>
            <a:xfrm>
              <a:off x="519636" y="2204864"/>
              <a:ext cx="2160000" cy="1440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3E4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Sprint Review</a:t>
              </a:r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의 </a:t>
              </a: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/>
              </a:r>
              <a:b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</a:br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목적 </a:t>
              </a: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Remind (SM)</a:t>
              </a:r>
            </a:p>
            <a:p>
              <a:pPr algn="ctr"/>
              <a:endParaRPr lang="en-US" altLang="ko-KR" sz="1200" dirty="0" smtClean="0">
                <a:ln w="9525">
                  <a:solidFill>
                    <a:schemeClr val="tx1"/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200" dirty="0">
                <a:ln w="9525">
                  <a:solidFill>
                    <a:schemeClr val="tx1"/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200" dirty="0" smtClean="0">
                <a:ln w="9525">
                  <a:solidFill>
                    <a:schemeClr val="tx1"/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040156" y="2204864"/>
              <a:ext cx="2160000" cy="1440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3E4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이번 </a:t>
              </a: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Sprint</a:t>
              </a:r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의 목표 설명 </a:t>
              </a: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(PO)</a:t>
              </a:r>
            </a:p>
            <a:p>
              <a:pPr algn="ctr"/>
              <a:endParaRPr lang="en-US" altLang="ko-KR" sz="8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 </a:t>
              </a: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이번 </a:t>
              </a:r>
              <a:r>
                <a:rPr lang="en-US" altLang="ko-KR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Sprint</a:t>
              </a: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의 목표와 그것을 진행한 이유</a:t>
              </a:r>
              <a:endPara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indent="-171450" algn="ctr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프로젝트의 전체 목적 설명</a:t>
              </a:r>
              <a:endPara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indent="-171450" algn="ctr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이번 스프린트의 중요성에 대한 설명</a:t>
              </a:r>
              <a:endPara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524432" y="2204864"/>
              <a:ext cx="2160000" cy="1440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3E4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Sprint</a:t>
              </a:r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에 진행한 </a:t>
              </a: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User Story </a:t>
              </a:r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목록 설명 </a:t>
              </a: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(SM)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96476" y="3320988"/>
              <a:ext cx="2160000" cy="1440000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rgbClr val="3E4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Sprint Stories (</a:t>
              </a:r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예시</a:t>
              </a: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)</a:t>
              </a:r>
            </a:p>
            <a:p>
              <a:pPr algn="ctr"/>
              <a:endParaRPr lang="en-US" altLang="ko-KR" sz="1000" dirty="0" smtClean="0">
                <a:ln w="9525">
                  <a:solidFill>
                    <a:schemeClr val="tx1"/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endParaRPr lang="en-US" altLang="ko-KR" sz="1000" dirty="0">
                <a:ln w="9525">
                  <a:solidFill>
                    <a:schemeClr val="tx1"/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파트너센터 예약처리기능 추가</a:t>
              </a:r>
              <a:endParaRPr lang="en-US" altLang="ko-KR" sz="1000" dirty="0" smtClean="0">
                <a:ln w="9525">
                  <a:solidFill>
                    <a:schemeClr val="tx1"/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0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2Detpth </a:t>
              </a:r>
              <a:r>
                <a:rPr lang="ko-KR" altLang="en-US" sz="10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항공권 </a:t>
              </a:r>
              <a:r>
                <a:rPr lang="en-US" altLang="ko-KR" sz="10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tab </a:t>
              </a:r>
              <a:r>
                <a:rPr lang="ko-KR" altLang="en-US" sz="10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개선</a:t>
              </a:r>
              <a:endParaRPr lang="en-US" altLang="ko-KR" sz="1000" dirty="0" smtClean="0">
                <a:ln w="9525">
                  <a:solidFill>
                    <a:schemeClr val="tx1"/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X  </a:t>
              </a:r>
              <a:r>
                <a:rPr lang="ko-KR" altLang="en-US" sz="10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좌석지정시스템 연동</a:t>
              </a:r>
              <a:endParaRPr lang="en-US" altLang="ko-KR" sz="1000" dirty="0" smtClean="0">
                <a:ln w="9525">
                  <a:solidFill>
                    <a:schemeClr val="tx1"/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759996" y="4004904"/>
              <a:ext cx="2160000" cy="1440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3E4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Sprint</a:t>
              </a:r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Output Demo</a:t>
              </a:r>
            </a:p>
            <a:p>
              <a:pPr algn="ctr"/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(Team Member)</a:t>
              </a:r>
            </a:p>
            <a:p>
              <a:pPr algn="ctr"/>
              <a:endParaRPr lang="en-US" altLang="ko-KR" sz="1200" dirty="0">
                <a:ln w="9525">
                  <a:solidFill>
                    <a:schemeClr val="tx1"/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indent="-171450" algn="ctr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실제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수행된 </a:t>
              </a: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내용을 시연</a:t>
              </a:r>
              <a:endPara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indent="-171450" algn="ctr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시연 내용을 바탕으로 질의 응답</a:t>
              </a:r>
              <a:endPara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indent="-171450" algn="ctr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새로운 기능과 사용자 스토리에 대한 </a:t>
              </a:r>
              <a:r>
                <a:rPr lang="en-US" altLang="ko-KR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/>
              </a:r>
              <a:br>
                <a:rPr lang="en-US" altLang="ko-KR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</a:b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추가 아이디어 수집</a:t>
              </a:r>
              <a:endPara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239956" y="4004904"/>
              <a:ext cx="2160000" cy="1440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3E4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Close Sprint Review</a:t>
              </a:r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/>
              </a:r>
              <a:b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</a:br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 (SM)</a:t>
              </a:r>
            </a:p>
            <a:p>
              <a:pPr algn="ctr"/>
              <a: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/>
              </a:r>
              <a:br>
                <a:rPr lang="en-US" altLang="ko-KR" sz="1200" dirty="0" smtClean="0">
                  <a:ln w="9525">
                    <a:solidFill>
                      <a:schemeClr val="tx1"/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</a:br>
              <a:r>
                <a:rPr lang="en-US" altLang="ko-KR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 Sprint Output Demo</a:t>
              </a: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의 공식 종료</a:t>
              </a:r>
            </a:p>
            <a:p>
              <a:pPr indent="-171450" algn="ctr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다음 </a:t>
              </a:r>
              <a:r>
                <a:rPr lang="en-US" altLang="ko-KR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Sprint </a:t>
              </a: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목표 전달</a:t>
              </a:r>
              <a:endParaRPr lang="en-US" altLang="ko-KR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indent="-171450" algn="ctr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다음 </a:t>
              </a:r>
              <a:r>
                <a:rPr lang="en-US" altLang="ko-KR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Sprint Review </a:t>
              </a: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일정 전달</a:t>
              </a:r>
            </a:p>
          </p:txBody>
        </p:sp>
        <p:sp>
          <p:nvSpPr>
            <p:cNvPr id="4" name="오른쪽 화살표 3"/>
            <p:cNvSpPr/>
            <p:nvPr/>
          </p:nvSpPr>
          <p:spPr>
            <a:xfrm>
              <a:off x="2607868" y="2636752"/>
              <a:ext cx="540060" cy="612068"/>
            </a:xfrm>
            <a:prstGeom prst="rightArrow">
              <a:avLst>
                <a:gd name="adj1" fmla="val 50000"/>
                <a:gd name="adj2" fmla="val 76455"/>
              </a:avLst>
            </a:prstGeom>
            <a:solidFill>
              <a:schemeClr val="accent6"/>
            </a:solidFill>
            <a:ln w="12700">
              <a:solidFill>
                <a:srgbClr val="3E4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5128148" y="2672756"/>
              <a:ext cx="540060" cy="612068"/>
            </a:xfrm>
            <a:prstGeom prst="rightArrow">
              <a:avLst>
                <a:gd name="adj1" fmla="val 50000"/>
                <a:gd name="adj2" fmla="val 76455"/>
              </a:avLst>
            </a:prstGeom>
            <a:solidFill>
              <a:schemeClr val="accent6"/>
            </a:solidFill>
            <a:ln w="12700">
              <a:solidFill>
                <a:srgbClr val="3E4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오른쪽 화살표 19"/>
            <p:cNvSpPr/>
            <p:nvPr/>
          </p:nvSpPr>
          <p:spPr>
            <a:xfrm flipH="1">
              <a:off x="3273942" y="4544804"/>
              <a:ext cx="558062" cy="612068"/>
            </a:xfrm>
            <a:prstGeom prst="rightArrow">
              <a:avLst>
                <a:gd name="adj1" fmla="val 50000"/>
                <a:gd name="adj2" fmla="val 76455"/>
              </a:avLst>
            </a:prstGeom>
            <a:solidFill>
              <a:schemeClr val="accent6"/>
            </a:solidFill>
            <a:ln w="12700">
              <a:solidFill>
                <a:srgbClr val="3E4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오른쪽 화살표 20"/>
            <p:cNvSpPr/>
            <p:nvPr/>
          </p:nvSpPr>
          <p:spPr>
            <a:xfrm rot="7594992">
              <a:off x="5247748" y="3553794"/>
              <a:ext cx="624449" cy="612068"/>
            </a:xfrm>
            <a:prstGeom prst="rightArrow">
              <a:avLst>
                <a:gd name="adj1" fmla="val 50000"/>
                <a:gd name="adj2" fmla="val 76455"/>
              </a:avLst>
            </a:prstGeom>
            <a:solidFill>
              <a:schemeClr val="accent6"/>
            </a:solidFill>
            <a:ln w="12700">
              <a:solidFill>
                <a:srgbClr val="3E4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07604" y="2978790"/>
              <a:ext cx="1240224" cy="630230"/>
            </a:xfrm>
            <a:prstGeom prst="rect">
              <a:avLst/>
            </a:prstGeom>
            <a:solidFill>
              <a:srgbClr val="FFCCFF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목적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 </a:t>
              </a:r>
              <a:r>
                <a:rPr lang="en-US" altLang="ko-KR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Sprint Output Demo</a:t>
              </a: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모든 </a:t>
              </a:r>
              <a:r>
                <a:rPr lang="ko-KR" altLang="en-US" sz="8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참여자와 논의</a:t>
              </a: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- Feedback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수집</a:t>
              </a:r>
              <a:endParaRPr lang="ko-KR" altLang="en-US" sz="8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1540" y="5409220"/>
            <a:ext cx="8100900" cy="33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6.3 Sprint Review Meeting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고려사항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3863" y="5782063"/>
            <a:ext cx="8329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형식적인 자료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(PPT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만들기 위한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낭비를 하지 않는다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기능과 사용자 스토리에 대한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Feedback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Working Group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회의를 통해 우선순위를 설정하여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Backlog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관리한다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863" y="1628800"/>
            <a:ext cx="832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Working Group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다음과 같은 일정으로 설명회 진행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참고사항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257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Retrospective</a:t>
            </a:r>
          </a:p>
          <a:p>
            <a:pPr algn="l"/>
            <a:endParaRPr lang="en-US" altLang="ko-KR" sz="2400" b="1" u="sng" spc="-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31540" y="141277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회고가 왜 필요하지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63" y="1739009"/>
            <a:ext cx="8329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스프린트 회고미팅은 다음 스프린트를 준비하고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개선할 수 있는 우리들의 거울입니다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굉장히 실증적이고 실천 지향적인 이야기들로 구성됩니다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5294587"/>
            <a:ext cx="802838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Sprint Retrospective(</a:t>
            </a:r>
            <a:r>
              <a:rPr lang="ko-KR" altLang="en-US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스프린트 회고미팅</a:t>
            </a: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드러날 수 있는 사례들</a:t>
            </a:r>
            <a:endParaRPr lang="en-US" altLang="ko-KR" sz="12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“ </a:t>
            </a:r>
            <a:r>
              <a:rPr lang="ko-KR" altLang="en-US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스토리를 하위작업으로 세분화하는 데 많은 시간이 걸렸어요 </a:t>
            </a: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”</a:t>
            </a:r>
          </a:p>
          <a:p>
            <a:pPr>
              <a:lnSpc>
                <a:spcPct val="120000"/>
              </a:lnSpc>
            </a:pP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- “ </a:t>
            </a:r>
            <a:r>
              <a:rPr lang="ko-KR" altLang="en-US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외부 방해 요소가 너무 많아요 </a:t>
            </a: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”</a:t>
            </a:r>
          </a:p>
          <a:p>
            <a:pPr>
              <a:lnSpc>
                <a:spcPct val="120000"/>
              </a:lnSpc>
            </a:pP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- “ </a:t>
            </a:r>
            <a:r>
              <a:rPr lang="ko-KR" altLang="en-US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지나치게 많은 </a:t>
            </a: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Sprint Backlog</a:t>
            </a:r>
            <a:r>
              <a:rPr lang="ko-KR" altLang="en-US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설정한 것 같아요 </a:t>
            </a: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”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31" y="1514332"/>
            <a:ext cx="2570820" cy="193210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32" y="4053177"/>
            <a:ext cx="2570820" cy="19321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40" y="27449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 진행하면 좋을까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3863" y="3070577"/>
            <a:ext cx="832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누구나 방해 없이 발언할 수 있는 분위기를 조성합니다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스프린트에서 더 잘하기 위한 구체적인 제안을 요약합니다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90884"/>
              </p:ext>
            </p:extLst>
          </p:nvPr>
        </p:nvGraphicFramePr>
        <p:xfrm>
          <a:off x="503548" y="3645024"/>
          <a:ext cx="5328593" cy="1601331"/>
        </p:xfrm>
        <a:graphic>
          <a:graphicData uri="http://schemas.openxmlformats.org/drawingml/2006/table">
            <a:tbl>
              <a:tblPr firstRow="1" bandRow="1">
                <a:noFill/>
                <a:effectLst/>
                <a:tableStyleId>{5C22544A-7EE6-4342-B048-85BDC9FD1C3A}</a:tableStyleId>
              </a:tblPr>
              <a:tblGrid>
                <a:gridCol w="926712"/>
                <a:gridCol w="657464"/>
                <a:gridCol w="3744417"/>
              </a:tblGrid>
              <a:tr h="3211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-20" dirty="0" smtClean="0">
                          <a:ln>
                            <a:noFill/>
                          </a:ln>
                          <a:solidFill>
                            <a:srgbClr val="F15A2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담당자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003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spc="-20" dirty="0" smtClean="0">
                          <a:ln>
                            <a:noFill/>
                          </a:ln>
                          <a:solidFill>
                            <a:srgbClr val="F15A2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예상소요시간 </a:t>
                      </a:r>
                      <a:endParaRPr lang="en-US" altLang="ko-KR" sz="900" b="1" spc="-20" dirty="0" smtClean="0">
                        <a:ln>
                          <a:noFill/>
                        </a:ln>
                        <a:solidFill>
                          <a:srgbClr val="F15A2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20" dirty="0" smtClean="0">
                          <a:ln>
                            <a:noFill/>
                          </a:ln>
                          <a:solidFill>
                            <a:srgbClr val="F15A2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OO</a:t>
                      </a:r>
                      <a:r>
                        <a:rPr lang="ko-KR" altLang="en-US" sz="900" b="1" spc="-20" dirty="0" smtClean="0">
                          <a:ln>
                            <a:noFill/>
                          </a:ln>
                          <a:solidFill>
                            <a:srgbClr val="F15A2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 sz="900" b="1" spc="-20" dirty="0" smtClean="0">
                        <a:ln>
                          <a:noFill/>
                        </a:ln>
                        <a:solidFill>
                          <a:srgbClr val="F15A2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Team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Member</a:t>
                      </a:r>
                      <a:endParaRPr lang="ko-KR" altLang="en-US" sz="900" b="1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진행된 스프린트를 회고하며 잘한 점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반성할 점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개선할 점을 제안한다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취합된 제안에 대해 투표를 진행한다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003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 smtClean="0">
                        <a:ln>
                          <a:noFill/>
                        </a:ln>
                        <a:solidFill>
                          <a:srgbClr val="F15A22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SM</a:t>
                      </a:r>
                      <a:endParaRPr lang="ko-KR" altLang="en-US" sz="900" b="1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 Member</a:t>
                      </a: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자유롭게 이야기할 수 있는 회의 문화를 주도한다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 Member</a:t>
                      </a: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제안을 취합하여 잘한 점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반성할 점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개선할 점으로 구분한다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투표를 통해 다음 스프린트에서 적용할 개선점을 정리하고 </a:t>
                      </a:r>
                      <a:r>
                        <a:rPr lang="ko-KR" altLang="en-US" sz="900" b="1" spc="-2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공유힌다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스프린트 종료 후 개선사항 적용사례를 공유한다</a:t>
                      </a:r>
                      <a:r>
                        <a:rPr lang="en-US" altLang="ko-KR" sz="900" b="1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1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</a:t>
            </a:r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Close</a:t>
            </a:r>
            <a:endParaRPr lang="en-US" altLang="ko-KR" sz="2400" b="1" u="sng" spc="-1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2400" b="1" u="sng" spc="-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412776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8.1 Sprint Close(JIRA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스프린트 종료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3863" y="1739009"/>
            <a:ext cx="83297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스프린트 종료 전 애자일 보드를 통해 현재 진행되는 각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Story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진행단계를 확인합니다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Story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하위작업들이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Done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상태가 되었을 때 해당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자동으로 종료됩니다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기간이 종료된 시점에 잔여 작업이 남아 있다면 다음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이관되어 진행됩니다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8" t="26000" r="8521" b="26500"/>
          <a:stretch/>
        </p:blipFill>
        <p:spPr bwMode="auto">
          <a:xfrm>
            <a:off x="467543" y="3612840"/>
            <a:ext cx="3996305" cy="188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7" t="26059" r="8934" b="7791"/>
          <a:stretch/>
        </p:blipFill>
        <p:spPr bwMode="auto">
          <a:xfrm>
            <a:off x="4533279" y="3612840"/>
            <a:ext cx="4164603" cy="27723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75164" y="3289564"/>
            <a:ext cx="280831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spc="-2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스프린트가 진행중인 애자일 보드</a:t>
            </a: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9004" y="3289564"/>
            <a:ext cx="280831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spc="-2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스프린트가 종료된 애자일 보드</a:t>
            </a:r>
            <a:r>
              <a:rPr lang="en-US" altLang="ko-KR" sz="1200" b="1" spc="-2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4575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8"/>
          <p:cNvSpPr txBox="1">
            <a:spLocks/>
          </p:cNvSpPr>
          <p:nvPr/>
        </p:nvSpPr>
        <p:spPr>
          <a:xfrm>
            <a:off x="431540" y="2888940"/>
            <a:ext cx="8712460" cy="1512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45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4500" b="1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333458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467544" y="2600908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699792" y="2600908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59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67544" y="440668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699792" y="440668"/>
            <a:ext cx="60126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 txBox="1">
            <a:spLocks/>
          </p:cNvSpPr>
          <p:nvPr/>
        </p:nvSpPr>
        <p:spPr>
          <a:xfrm>
            <a:off x="428625" y="634057"/>
            <a:ext cx="8751887" cy="207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+mj-cs"/>
              </a:defRPr>
            </a:lvl1pPr>
          </a:lstStyle>
          <a:p>
            <a:pPr algn="l"/>
            <a:r>
              <a:rPr lang="en-US" altLang="ko-KR" sz="4500" b="1" spc="-8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[Appendix]</a:t>
            </a:r>
          </a:p>
          <a:p>
            <a:pPr algn="l"/>
            <a:endParaRPr lang="en-US" altLang="ko-KR" sz="4500" b="1" spc="-8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4500" b="1" spc="-8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SCRUM </a:t>
            </a:r>
            <a:r>
              <a:rPr lang="ko-KR" altLang="en-US" sz="4500" b="1" spc="-8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4500" b="1" spc="-8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1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 txBox="1">
            <a:spLocks/>
          </p:cNvSpPr>
          <p:nvPr/>
        </p:nvSpPr>
        <p:spPr>
          <a:xfrm>
            <a:off x="698884" y="764704"/>
            <a:ext cx="2000908" cy="50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5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5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7544" y="1304764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699792" y="1304764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6333458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5"/>
          <p:cNvSpPr txBox="1">
            <a:spLocks/>
          </p:cNvSpPr>
          <p:nvPr/>
        </p:nvSpPr>
        <p:spPr>
          <a:xfrm>
            <a:off x="755576" y="1412776"/>
            <a:ext cx="6192043" cy="52925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RoadMap</a:t>
            </a:r>
          </a:p>
          <a:p>
            <a:pPr algn="l"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Backlog Meeting</a:t>
            </a:r>
          </a:p>
          <a:p>
            <a:pPr algn="l"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Sprint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Planning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Meeting,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Estimation - Story Point 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Daily Meeting 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Review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Retrospective</a:t>
            </a:r>
          </a:p>
          <a:p>
            <a:pPr algn="l"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Sprint Close</a:t>
            </a:r>
            <a:endParaRPr lang="en-US" altLang="ko-KR" sz="14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[Appendix]</a:t>
            </a:r>
          </a:p>
          <a:p>
            <a:pPr algn="l">
              <a:lnSpc>
                <a:spcPct val="150000"/>
              </a:lnSpc>
            </a:pP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SCRUM 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14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SCRUM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</a:t>
            </a: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 SCRUM Team 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구성과</a:t>
            </a: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Roll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Responsibilities</a:t>
            </a:r>
            <a:r>
              <a:rPr lang="ko-KR" altLang="en-US" sz="14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01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SCRUM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이란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...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/>
          <p:cNvSpPr/>
          <p:nvPr/>
        </p:nvSpPr>
        <p:spPr>
          <a:xfrm>
            <a:off x="2670428" y="1498712"/>
            <a:ext cx="1870483" cy="864964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구성원 존중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606904" y="1484784"/>
            <a:ext cx="1870483" cy="864964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의사소통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협력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616116" y="2384884"/>
            <a:ext cx="1870483" cy="864964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움직이는 산출물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691680" y="2398812"/>
            <a:ext cx="1870483" cy="864964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빠른 요구 대응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12592" y="2363676"/>
            <a:ext cx="1937954" cy="85412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55576" y="3320988"/>
            <a:ext cx="2268252" cy="86496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투명성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269211" y="3970326"/>
            <a:ext cx="2268252" cy="86496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자율성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156176" y="3320988"/>
            <a:ext cx="2268000" cy="86496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유연성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15365" y="3928134"/>
            <a:ext cx="2268903" cy="86496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자기 주도적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13281" y="5553236"/>
            <a:ext cx="1872000" cy="8649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생산성 향상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663996" y="5553236"/>
            <a:ext cx="1872000" cy="8649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위험 최소화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39528" y="5553236"/>
            <a:ext cx="1872000" cy="8649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품질의 향상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768348" y="5553236"/>
            <a:ext cx="1872000" cy="8649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업무 만족도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향</a:t>
            </a:r>
            <a:r>
              <a:rPr lang="ko-KR" altLang="en-US" b="1" dirty="0">
                <a:solidFill>
                  <a:schemeClr val="bg1"/>
                </a:solidFill>
              </a:rPr>
              <a:t>상</a:t>
            </a:r>
          </a:p>
        </p:txBody>
      </p:sp>
      <p:cxnSp>
        <p:nvCxnSpPr>
          <p:cNvPr id="25" name="구부러진 연결선 24"/>
          <p:cNvCxnSpPr>
            <a:stCxn id="31" idx="3"/>
            <a:endCxn id="22" idx="4"/>
          </p:cNvCxnSpPr>
          <p:nvPr/>
        </p:nvCxnSpPr>
        <p:spPr>
          <a:xfrm flipV="1">
            <a:off x="3023828" y="3217803"/>
            <a:ext cx="1557741" cy="535667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32" idx="0"/>
            <a:endCxn id="22" idx="4"/>
          </p:cNvCxnSpPr>
          <p:nvPr/>
        </p:nvCxnSpPr>
        <p:spPr>
          <a:xfrm rot="5400000" flipH="1" flipV="1">
            <a:off x="3616192" y="3004949"/>
            <a:ext cx="752523" cy="1178232"/>
          </a:xfrm>
          <a:prstGeom prst="curvedConnector3">
            <a:avLst>
              <a:gd name="adj1" fmla="val 19622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stCxn id="33" idx="1"/>
            <a:endCxn id="22" idx="4"/>
          </p:cNvCxnSpPr>
          <p:nvPr/>
        </p:nvCxnSpPr>
        <p:spPr>
          <a:xfrm rot="10800000">
            <a:off x="4581570" y="3217804"/>
            <a:ext cx="1574607" cy="535667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38"/>
          <p:cNvCxnSpPr>
            <a:stCxn id="34" idx="0"/>
            <a:endCxn id="22" idx="4"/>
          </p:cNvCxnSpPr>
          <p:nvPr/>
        </p:nvCxnSpPr>
        <p:spPr>
          <a:xfrm rot="16200000" flipV="1">
            <a:off x="4860528" y="2938845"/>
            <a:ext cx="710331" cy="1268248"/>
          </a:xfrm>
          <a:prstGeom prst="curvedConnector3">
            <a:avLst>
              <a:gd name="adj1" fmla="val 160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아래쪽 화살표 49"/>
          <p:cNvSpPr/>
          <p:nvPr/>
        </p:nvSpPr>
        <p:spPr>
          <a:xfrm>
            <a:off x="2879812" y="4921203"/>
            <a:ext cx="3492388" cy="522778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7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  <p:bldP spid="22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SCRUM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성공하려면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331640" y="2132856"/>
            <a:ext cx="2808000" cy="503188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계획과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Activity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중심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004048" y="2133864"/>
            <a:ext cx="2808312" cy="503188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요구 사항 중심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31640" y="2744924"/>
            <a:ext cx="2808000" cy="503188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빅뱅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릴리즈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004048" y="2745932"/>
            <a:ext cx="2808312" cy="503188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작은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릴리즈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31640" y="3356992"/>
            <a:ext cx="2808000" cy="503188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산출물 중심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004048" y="3358000"/>
            <a:ext cx="2808312" cy="503188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동작하는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꺾인 연결선 31"/>
          <p:cNvCxnSpPr>
            <a:stCxn id="20" idx="3"/>
            <a:endCxn id="27" idx="1"/>
          </p:cNvCxnSpPr>
          <p:nvPr/>
        </p:nvCxnSpPr>
        <p:spPr>
          <a:xfrm>
            <a:off x="4139640" y="2384450"/>
            <a:ext cx="864408" cy="100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8" idx="3"/>
            <a:endCxn id="29" idx="1"/>
          </p:cNvCxnSpPr>
          <p:nvPr/>
        </p:nvCxnSpPr>
        <p:spPr>
          <a:xfrm>
            <a:off x="4139640" y="2996518"/>
            <a:ext cx="864408" cy="100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0" idx="3"/>
            <a:endCxn id="31" idx="1"/>
          </p:cNvCxnSpPr>
          <p:nvPr/>
        </p:nvCxnSpPr>
        <p:spPr>
          <a:xfrm>
            <a:off x="4139640" y="3608586"/>
            <a:ext cx="864408" cy="100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09582" y="1413784"/>
            <a:ext cx="342038" cy="41044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019383" y="1412776"/>
            <a:ext cx="342038" cy="41044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571843" y="5193196"/>
            <a:ext cx="3789577" cy="12961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QA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Automation,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Test Driven,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CI(Daily Build &amp; Release)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7327" y="5193196"/>
            <a:ext cx="3789577" cy="12961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Team Work,</a:t>
            </a: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구성원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Skill-Up,</a:t>
            </a: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경험기반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지속적 개선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331640" y="1520788"/>
            <a:ext cx="2808000" cy="503188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04048" y="1521796"/>
            <a:ext cx="2808312" cy="503188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Domain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 단위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4" name="꺾인 연결선 43"/>
          <p:cNvCxnSpPr>
            <a:stCxn id="42" idx="3"/>
            <a:endCxn id="43" idx="1"/>
          </p:cNvCxnSpPr>
          <p:nvPr/>
        </p:nvCxnSpPr>
        <p:spPr>
          <a:xfrm>
            <a:off x="4139640" y="1772382"/>
            <a:ext cx="864408" cy="100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1331640" y="3969060"/>
            <a:ext cx="2808000" cy="503188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수직적 상하관계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004048" y="3970068"/>
            <a:ext cx="2808312" cy="503188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수평적 협력 관계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7" name="꺾인 연결선 46"/>
          <p:cNvCxnSpPr>
            <a:stCxn id="45" idx="3"/>
            <a:endCxn id="46" idx="1"/>
          </p:cNvCxnSpPr>
          <p:nvPr/>
        </p:nvCxnSpPr>
        <p:spPr>
          <a:xfrm>
            <a:off x="4139640" y="4220654"/>
            <a:ext cx="864408" cy="100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1331640" y="4580988"/>
            <a:ext cx="2808000" cy="503188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과거 경험 기반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004048" y="4581996"/>
            <a:ext cx="2808312" cy="503188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Driven</a:t>
            </a:r>
          </a:p>
        </p:txBody>
      </p:sp>
      <p:cxnSp>
        <p:nvCxnSpPr>
          <p:cNvPr id="50" name="꺾인 연결선 49"/>
          <p:cNvCxnSpPr>
            <a:stCxn id="48" idx="3"/>
            <a:endCxn id="49" idx="1"/>
          </p:cNvCxnSpPr>
          <p:nvPr/>
        </p:nvCxnSpPr>
        <p:spPr>
          <a:xfrm>
            <a:off x="4139640" y="4832582"/>
            <a:ext cx="864408" cy="100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8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67544" y="440668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699792" y="440668"/>
            <a:ext cx="60126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 txBox="1">
            <a:spLocks/>
          </p:cNvSpPr>
          <p:nvPr/>
        </p:nvSpPr>
        <p:spPr>
          <a:xfrm>
            <a:off x="392113" y="482600"/>
            <a:ext cx="8751887" cy="207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+mj-cs"/>
              </a:defRPr>
            </a:lvl1pPr>
          </a:lstStyle>
          <a:p>
            <a:pPr algn="l"/>
            <a:r>
              <a:rPr lang="en-US" altLang="ko-KR" sz="4500" b="1" spc="-8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Working Group</a:t>
            </a:r>
            <a:r>
              <a:rPr lang="en-US" altLang="ko-KR" sz="4500" b="1" spc="-8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-</a:t>
            </a:r>
            <a:r>
              <a:rPr lang="ko-KR" altLang="en-US" sz="4500" b="1" spc="-8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500" b="1" spc="-8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6674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01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업무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 : Sprint Ready</a:t>
            </a:r>
          </a:p>
          <a:p>
            <a:pPr algn="l"/>
            <a:endParaRPr lang="en-US" altLang="ko-KR" sz="2400" b="1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611560" y="1412776"/>
            <a:ext cx="1692188" cy="864964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Domain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1560" y="2540732"/>
            <a:ext cx="1692188" cy="864964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Working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91780" y="1413784"/>
            <a:ext cx="1692188" cy="86496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Backlog Meeting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572000" y="1412776"/>
            <a:ext cx="1692188" cy="864964"/>
          </a:xfrm>
          <a:prstGeom prst="roundRect">
            <a:avLst/>
          </a:prstGeom>
          <a:solidFill>
            <a:srgbClr val="F3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Sprint Planning Meeting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98214" y="1412776"/>
            <a:ext cx="1692188" cy="8649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Estimation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84076" y="3537012"/>
            <a:ext cx="1907704" cy="612068"/>
          </a:xfrm>
          <a:prstGeom prst="rightArrow">
            <a:avLst/>
          </a:prstGeom>
          <a:solidFill>
            <a:srgbClr val="3E4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</a:rPr>
              <a:t>Issue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 사항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등</a:t>
            </a:r>
            <a:r>
              <a:rPr lang="ko-KR" altLang="en-US" sz="1500" b="1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2683016" y="3537012"/>
            <a:ext cx="3606572" cy="612068"/>
          </a:xfrm>
          <a:prstGeom prst="rightArrow">
            <a:avLst/>
          </a:prstGeom>
          <a:solidFill>
            <a:srgbClr val="3E4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mtClean="0">
                <a:solidFill>
                  <a:schemeClr val="bg1"/>
                </a:solidFill>
              </a:rPr>
              <a:t>요구 상세화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처리 내용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우선순위 선택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6408204" y="3537012"/>
            <a:ext cx="1836204" cy="612068"/>
          </a:xfrm>
          <a:prstGeom prst="rightArrow">
            <a:avLst/>
          </a:prstGeom>
          <a:solidFill>
            <a:srgbClr val="3E4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bg1"/>
                </a:solidFill>
              </a:rPr>
              <a:t>업무 추정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56278"/>
              </p:ext>
            </p:extLst>
          </p:nvPr>
        </p:nvGraphicFramePr>
        <p:xfrm>
          <a:off x="684076" y="4365104"/>
          <a:ext cx="750632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328"/>
                <a:gridCol w="5393998"/>
              </a:tblGrid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EPIC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스프린트 주기에 처리 못하는 규모의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Feature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Feature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Story(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순서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흐름 위주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Testable, Designable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Core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i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사용자와 직접적으로 관계되지 않는 개발 내용을 정의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Task,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Issue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Feature 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Task,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bug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개선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(Function, UI/UX) 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Sub-Task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(4h)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처리 어려운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Task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Sub-Task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세분화</a:t>
                      </a:r>
                      <a:endParaRPr lang="en-US" altLang="ko-KR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Task 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공동 작업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(Design,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Development)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657616" y="2510316"/>
            <a:ext cx="144943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Member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Master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4608004" y="2510316"/>
            <a:ext cx="1383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Master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 Member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614952" y="2510316"/>
            <a:ext cx="1372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Master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 member</a:t>
            </a:r>
            <a:endParaRPr lang="ko-KR" altLang="en-US" sz="1400" dirty="0"/>
          </a:p>
        </p:txBody>
      </p:sp>
      <p:cxnSp>
        <p:nvCxnSpPr>
          <p:cNvPr id="33" name="구부러진 연결선 32"/>
          <p:cNvCxnSpPr>
            <a:stCxn id="22" idx="3"/>
            <a:endCxn id="24" idx="1"/>
          </p:cNvCxnSpPr>
          <p:nvPr/>
        </p:nvCxnSpPr>
        <p:spPr>
          <a:xfrm flipV="1">
            <a:off x="2303748" y="1846266"/>
            <a:ext cx="288032" cy="11269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19" idx="3"/>
            <a:endCxn id="24" idx="1"/>
          </p:cNvCxnSpPr>
          <p:nvPr/>
        </p:nvCxnSpPr>
        <p:spPr>
          <a:xfrm>
            <a:off x="2303748" y="1845258"/>
            <a:ext cx="288032" cy="100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4" idx="3"/>
            <a:endCxn id="25" idx="1"/>
          </p:cNvCxnSpPr>
          <p:nvPr/>
        </p:nvCxnSpPr>
        <p:spPr>
          <a:xfrm flipV="1">
            <a:off x="4283968" y="1845258"/>
            <a:ext cx="288032" cy="1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5" idx="3"/>
            <a:endCxn id="26" idx="1"/>
          </p:cNvCxnSpPr>
          <p:nvPr/>
        </p:nvCxnSpPr>
        <p:spPr>
          <a:xfrm>
            <a:off x="6264188" y="1845258"/>
            <a:ext cx="2340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1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4" grpId="0" animBg="1"/>
      <p:bldP spid="25" grpId="0" animBg="1"/>
      <p:bldP spid="26" grpId="0" animBg="1"/>
      <p:bldP spid="5" grpId="0" animBg="1"/>
      <p:bldP spid="27" grpId="0" animBg="1"/>
      <p:bldP spid="28" grpId="0" animBg="1"/>
      <p:bldP spid="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업무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 : Sprint Start ~ Sprint </a:t>
            </a:r>
            <a:r>
              <a:rPr lang="ko-KR" alt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End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611560" y="1448780"/>
            <a:ext cx="1692000" cy="864000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Release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91968" y="1448780"/>
            <a:ext cx="1692000" cy="864000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Daily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Meeting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536184" y="1448780"/>
            <a:ext cx="1692000" cy="864000"/>
          </a:xfrm>
          <a:prstGeom prst="roundRect">
            <a:avLst/>
          </a:prstGeom>
          <a:solidFill>
            <a:srgbClr val="F3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Simple Design,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Small Task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93100" y="1461480"/>
            <a:ext cx="1692000" cy="864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Daily Build,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Daily Release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84076" y="3392996"/>
            <a:ext cx="1619484" cy="612068"/>
          </a:xfrm>
          <a:prstGeom prst="rightArrow">
            <a:avLst/>
          </a:prstGeom>
          <a:solidFill>
            <a:srgbClr val="3E4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</a:rPr>
              <a:t>How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4536184" y="3392996"/>
            <a:ext cx="3648916" cy="612068"/>
          </a:xfrm>
          <a:prstGeom prst="rightArrow">
            <a:avLst/>
          </a:prstGeom>
          <a:solidFill>
            <a:srgbClr val="3E4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</a:rPr>
              <a:t>Continuous Integration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35651"/>
              </p:ext>
            </p:extLst>
          </p:nvPr>
        </p:nvGraphicFramePr>
        <p:xfrm>
          <a:off x="684076" y="4185084"/>
          <a:ext cx="750632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732"/>
                <a:gridCol w="5346594"/>
              </a:tblGrid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Release Planning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How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often, When, Who, Version 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Daily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Meeting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전일 완료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이슈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(Block,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Delay),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금일예정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사항</a:t>
                      </a:r>
                      <a:endParaRPr lang="en-US" altLang="ko-KR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구성원당 최대 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 이내</a:t>
                      </a:r>
                      <a:endParaRPr lang="en-US" altLang="ko-KR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Observer : Product Owner, Domain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대표자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Simple Design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Small Task , Mark-up, Simple Test scenario 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Daily Build/Release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당일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개선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: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Build,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Staging, QA , Release, Live QA</a:t>
                      </a:r>
                      <a:endPara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0070C0"/>
                          </a:solidFill>
                        </a:rPr>
                        <a:t>Daily </a:t>
                      </a:r>
                      <a:r>
                        <a:rPr lang="ko-KR" altLang="en-US" b="1" dirty="0" smtClean="0">
                          <a:solidFill>
                            <a:srgbClr val="0070C0"/>
                          </a:solidFill>
                        </a:rPr>
                        <a:t>회고 미팅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0070C0"/>
                          </a:solidFill>
                        </a:rPr>
                        <a:t>Case</a:t>
                      </a:r>
                      <a:r>
                        <a:rPr lang="en-US" altLang="ko-KR" b="1" baseline="0" dirty="0" smtClean="0">
                          <a:solidFill>
                            <a:srgbClr val="0070C0"/>
                          </a:solidFill>
                        </a:rPr>
                        <a:t> by Case, Working Group </a:t>
                      </a:r>
                      <a:r>
                        <a:rPr lang="ko-KR" altLang="en-US" b="1" baseline="0" dirty="0" smtClean="0">
                          <a:solidFill>
                            <a:srgbClr val="0070C0"/>
                          </a:solidFill>
                        </a:rPr>
                        <a:t>선택 사항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75556" y="2462193"/>
            <a:ext cx="1334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Master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QA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2555776" y="2462193"/>
            <a:ext cx="1383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Master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 Member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72000" y="2467496"/>
            <a:ext cx="16113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Planner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Designer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6470936" y="2456892"/>
            <a:ext cx="13340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Master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QA</a:t>
            </a:r>
            <a:endParaRPr lang="ko-KR" altLang="en-US" sz="1400" dirty="0"/>
          </a:p>
        </p:txBody>
      </p:sp>
      <p:sp>
        <p:nvSpPr>
          <p:cNvPr id="21" name="오른쪽 화살표 20"/>
          <p:cNvSpPr/>
          <p:nvPr/>
        </p:nvSpPr>
        <p:spPr>
          <a:xfrm>
            <a:off x="2341660" y="3392996"/>
            <a:ext cx="2169124" cy="612068"/>
          </a:xfrm>
          <a:prstGeom prst="rightArrow">
            <a:avLst/>
          </a:prstGeom>
          <a:solidFill>
            <a:srgbClr val="3E4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</a:rPr>
              <a:t>Done, Plan, Problem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7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 animBg="1"/>
      <p:bldP spid="5" grpId="0" animBg="1"/>
      <p:bldP spid="28" grpId="0" animBg="1"/>
      <p:bldP spid="16" grpId="0"/>
      <p:bldP spid="17" grpId="0"/>
      <p:bldP spid="18" grpId="0"/>
      <p:bldP spid="20" grpId="0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03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업무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 : Sprint </a:t>
            </a:r>
            <a:r>
              <a:rPr lang="ko-KR" alt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Close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611560" y="1448780"/>
            <a:ext cx="3802842" cy="1155840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Review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458032" y="1448780"/>
            <a:ext cx="3786375" cy="1155840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Retrospective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611561" y="3684740"/>
            <a:ext cx="7632848" cy="612068"/>
          </a:xfrm>
          <a:prstGeom prst="rightArrow">
            <a:avLst/>
          </a:prstGeom>
          <a:solidFill>
            <a:srgbClr val="3E4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bg1"/>
                </a:solidFill>
              </a:rPr>
              <a:t>다음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 Sprint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개선점 도출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적용 방안 논의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5556" y="2730633"/>
            <a:ext cx="38388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Domain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대표자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Master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 Member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499992" y="2725332"/>
            <a:ext cx="36904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Master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 Member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12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8" grpId="0" animBg="1"/>
      <p:bldP spid="16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04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단계별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 산출물</a:t>
            </a:r>
            <a:endParaRPr lang="en-US" altLang="ko-KR" sz="2400" b="1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300465"/>
              </p:ext>
            </p:extLst>
          </p:nvPr>
        </p:nvGraphicFramePr>
        <p:xfrm>
          <a:off x="611560" y="1268761"/>
          <a:ext cx="8100899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/>
                <a:gridCol w="4212468"/>
                <a:gridCol w="1908211"/>
              </a:tblGrid>
              <a:tr h="22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주요 </a:t>
                      </a:r>
                      <a:r>
                        <a:rPr lang="en-US" altLang="ko-KR" sz="2000" dirty="0" smtClean="0"/>
                        <a:t>Process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산출물</a:t>
                      </a:r>
                      <a:r>
                        <a:rPr lang="en-US" altLang="ko-KR" sz="2000" dirty="0" smtClean="0"/>
                        <a:t> </a:t>
                      </a:r>
                      <a:r>
                        <a:rPr lang="ko-KR" altLang="en-US" sz="2000" dirty="0" smtClean="0"/>
                        <a:t>내역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담당자</a:t>
                      </a:r>
                      <a:endParaRPr lang="ko-KR" altLang="en-US" sz="2000" dirty="0"/>
                    </a:p>
                  </a:txBody>
                  <a:tcPr anchor="ctr"/>
                </a:tc>
              </a:tr>
              <a:tr h="3418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Meeting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Product Backlog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상세화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우선순위 결정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PO,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SM</a:t>
                      </a:r>
                    </a:p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3418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Planning Meeting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 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선택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Sprint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Backlog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생성</a:t>
                      </a:r>
                      <a:endParaRPr lang="en-US" altLang="ko-KR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생성</a:t>
                      </a:r>
                      <a:endParaRPr lang="en-US" altLang="ko-KR" b="1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SM,</a:t>
                      </a:r>
                    </a:p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</a:t>
                      </a:r>
                      <a:endParaRPr lang="ko-KR" altLang="en-US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3418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Estimation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Story Point 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결정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SM</a:t>
                      </a:r>
                    </a:p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endParaRPr lang="ko-KR" altLang="en-US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3418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Daily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Meeting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Tracking(Review) Items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SM,</a:t>
                      </a:r>
                    </a:p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</a:t>
                      </a:r>
                      <a:endParaRPr lang="ko-KR" altLang="en-US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3418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Continuous</a:t>
                      </a:r>
                    </a:p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Integration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Small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Release, Burn-down Chart(SM)</a:t>
                      </a:r>
                    </a:p>
                    <a:p>
                      <a:pPr latinLnBrk="1"/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완료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Task -&gt; Product Backlog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기록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Developer</a:t>
                      </a:r>
                    </a:p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QA, SM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488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Review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Demo : Sprint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Output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PO, SM, </a:t>
                      </a:r>
                    </a:p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3418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</a:t>
                      </a:r>
                    </a:p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Retrospective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개선안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개선 방안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PO,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SM,</a:t>
                      </a:r>
                    </a:p>
                    <a:p>
                      <a:pPr latinLnBrk="1"/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</a:t>
                      </a:r>
                      <a:endParaRPr lang="ko-KR" altLang="en-US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2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</a:t>
                      </a:r>
                      <a:r>
                        <a:rPr lang="ko-KR" alt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Close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Velocity</a:t>
                      </a:r>
                      <a:r>
                        <a:rPr lang="en-US" altLang="ko-KR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Chart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68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05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단계별 적용 방법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Issue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  <a:endParaRPr lang="en-US" altLang="ko-KR" sz="2400" b="1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611559" y="1412776"/>
            <a:ext cx="2862000" cy="1155840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Domain Issue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1188" y="2609932"/>
            <a:ext cx="2862000" cy="1155840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Group Issue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657253" y="1412776"/>
            <a:ext cx="1927051" cy="2352996"/>
          </a:xfrm>
          <a:prstGeom prst="rightArrow">
            <a:avLst>
              <a:gd name="adj1" fmla="val 50000"/>
              <a:gd name="adj2" fmla="val 3022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Suggestion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706126" y="1448780"/>
            <a:ext cx="2862318" cy="23169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Who : Anyone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: Anytime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: Everything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: User Story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4076" y="3897052"/>
            <a:ext cx="802838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100" indent="-342900">
              <a:lnSpc>
                <a:spcPct val="120000"/>
              </a:lnSpc>
              <a:buAutoNum type="arabicPeriod"/>
            </a:pP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Category : Vertical Working Group(Local, Store, Fashion, Multi, Marketing)</a:t>
            </a:r>
          </a:p>
          <a:p>
            <a:pPr marL="165100" indent="-342900">
              <a:lnSpc>
                <a:spcPct val="120000"/>
              </a:lnSpc>
              <a:buAutoNum type="arabicPeriod"/>
            </a:pP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Issus Type : Epic, Feature, Core, Task or Issue (New, Bug, Improve, Change…)</a:t>
            </a:r>
          </a:p>
          <a:p>
            <a:pPr marL="165100" indent="-342900">
              <a:lnSpc>
                <a:spcPct val="120000"/>
              </a:lnSpc>
              <a:buAutoNum type="arabicPeriod"/>
            </a:pP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Level 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</a:t>
            </a:r>
            <a:r>
              <a:rPr lang="en-US" altLang="ko-KR" sz="1600" b="1" spc="-2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Blocker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해결되지 않으면 프로젝트가 진행될 수 없는 경우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</a:t>
            </a:r>
            <a:r>
              <a:rPr lang="en-US" altLang="ko-KR" sz="1600" b="1" spc="-2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Critical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ko-KR" altLang="en-US" sz="16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진행은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가능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해결하지 않으면 정상적인 서비스 개발이 어려운 경우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</a:t>
            </a:r>
            <a:r>
              <a:rPr lang="en-US" altLang="ko-KR" sz="1600" b="1" spc="-2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Major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 :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반드시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개발해야 </a:t>
            </a:r>
            <a:r>
              <a:rPr lang="ko-KR" altLang="en-US" sz="16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하는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경우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서비스는 가능 하지만 사용자 경험에 나쁜 영향</a:t>
            </a:r>
            <a:endParaRPr lang="ko-KR" altLang="en-US" sz="16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</a:t>
            </a:r>
            <a:r>
              <a:rPr lang="en-US" altLang="ko-KR" sz="1600" b="1" spc="-2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Minor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개발은 </a:t>
            </a:r>
            <a:r>
              <a:rPr lang="ko-KR" altLang="en-US" sz="16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해야 하나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없어</a:t>
            </a:r>
            <a:r>
              <a:rPr lang="ko-KR" altLang="en-US" sz="16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서비스 제</a:t>
            </a:r>
            <a:r>
              <a:rPr lang="ko-KR" altLang="en-US" sz="16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에는 지장 없음</a:t>
            </a:r>
            <a:endParaRPr lang="ko-KR" altLang="en-US" sz="16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</a:t>
            </a:r>
            <a:r>
              <a:rPr lang="en-US" altLang="ko-KR" sz="1600" b="1" spc="-2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Trivial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 :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사용자에게 영향을 주지 않음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약간의 위치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크기 조정 등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…)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  Description : 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가능한</a:t>
            </a:r>
            <a:r>
              <a:rPr lang="en-US" altLang="ko-KR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상세하게 모두가 이해 할 수 있도록 설명</a:t>
            </a:r>
            <a:endParaRPr lang="en-US" altLang="ko-KR" sz="1600" b="1" spc="-2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7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06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단계별 적용 방법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Pick up &amp;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Prioritization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611559" y="1412776"/>
            <a:ext cx="3060000" cy="2352996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BackLog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&gt;</a:t>
            </a: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Vertical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Domain Issue</a:t>
            </a: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Working Group Issue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718509" y="1412776"/>
            <a:ext cx="1800199" cy="2352996"/>
          </a:xfrm>
          <a:prstGeom prst="rightArrow">
            <a:avLst>
              <a:gd name="adj1" fmla="val 50000"/>
              <a:gd name="adj2" fmla="val 290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Pick-up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580112" y="1448780"/>
            <a:ext cx="3060000" cy="23169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Domain Issue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: Product Owner</a:t>
            </a:r>
          </a:p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Working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Group Issue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: Team Member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4076" y="3897052"/>
            <a:ext cx="802838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100" indent="-342900">
              <a:lnSpc>
                <a:spcPct val="120000"/>
              </a:lnSpc>
              <a:buAutoNum type="arabicPeriod"/>
            </a:pP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Pick up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- Sprint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처리할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backlog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선택</a:t>
            </a:r>
            <a:endParaRPr lang="en-US" altLang="ko-KR" sz="1600" b="1" spc="-2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- Product Owner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 선택</a:t>
            </a:r>
            <a:endParaRPr lang="en-US" altLang="ko-KR" sz="1600" b="1" spc="-2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- Working Group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자체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이슈</a:t>
            </a:r>
            <a:endParaRPr lang="en-US" altLang="ko-KR" sz="1600" b="1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팀에서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중요하게 생각하는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Backlog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Prioritization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선택된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Backlog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처리 순서 결정</a:t>
            </a:r>
            <a:endParaRPr lang="en-US" altLang="ko-KR" sz="1600" b="1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순서가 변경될 경우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Scrum Master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상시 공지 하여야 함</a:t>
            </a:r>
            <a:endParaRPr lang="en-US" altLang="ko-KR" sz="1600" b="1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순서 결정 완료 이후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Scrum Master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Sprint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1600" b="1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88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07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단계별 적용 방법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Estimation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611559" y="1412776"/>
            <a:ext cx="3060000" cy="2352996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Planning Poker&gt;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Story Point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할당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: 1, 2 , 3 , 5 , 8 , 13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3718509" y="1412776"/>
            <a:ext cx="1800199" cy="2352996"/>
          </a:xfrm>
          <a:prstGeom prst="rightArrow">
            <a:avLst>
              <a:gd name="adj1" fmla="val 50000"/>
              <a:gd name="adj2" fmla="val 290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Estimation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(Planning Poker)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580112" y="1448780"/>
            <a:ext cx="3060000" cy="23169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할당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Issue Type &gt;</a:t>
            </a:r>
          </a:p>
          <a:p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</a:t>
            </a: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Core</a:t>
            </a: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Task, Sub-task, Issue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4076" y="3897052"/>
            <a:ext cx="8028384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100" indent="-342900">
              <a:lnSpc>
                <a:spcPct val="120000"/>
              </a:lnSpc>
              <a:buAutoNum type="arabicPeriod"/>
            </a:pP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Story Point(Level of Complexity or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difficulty or Risk)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- 1 :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변수 수정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약간의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UI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위치 이동 등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Side Effect</a:t>
            </a:r>
            <a:r>
              <a:rPr lang="ko-KR" altLang="en-US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전혀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없음</a:t>
            </a:r>
            <a:endParaRPr lang="en-US" altLang="ko-KR" sz="1600" b="1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- 2 :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독립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Routine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Page(Screen)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일부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영향</a:t>
            </a:r>
            <a:endParaRPr lang="en-US" altLang="ko-KR" sz="1600" b="1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- 3 :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외부 모듈 참조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UI Color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변경 등 일부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Side Effect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발생</a:t>
            </a:r>
            <a:endParaRPr lang="en-US" altLang="ko-KR" sz="1600" b="1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- 5 : API(RPC) Support, UI Design Support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Side Effect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존재</a:t>
            </a:r>
            <a:endParaRPr lang="en-US" altLang="ko-KR" sz="1600" b="1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- 8 : DB Schema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수정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Product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Design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검토 등 대규모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Side Effect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발생</a:t>
            </a:r>
            <a:endParaRPr lang="en-US" altLang="ko-KR" sz="1600" b="1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2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* Story Point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기준은 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내부 자체 결정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지속적인 최적화 항목</a:t>
            </a:r>
            <a:r>
              <a:rPr lang="en-US" altLang="ko-KR" sz="16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32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각 삼각형 95"/>
          <p:cNvSpPr/>
          <p:nvPr/>
        </p:nvSpPr>
        <p:spPr>
          <a:xfrm>
            <a:off x="3223676" y="3088122"/>
            <a:ext cx="3390379" cy="353759"/>
          </a:xfrm>
          <a:prstGeom prst="rtTriangle">
            <a:avLst/>
          </a:prstGeom>
          <a:gradFill flip="none" rotWithShape="1">
            <a:gsLst>
              <a:gs pos="68000">
                <a:schemeClr val="accent1">
                  <a:lumMod val="20000"/>
                  <a:lumOff val="80000"/>
                </a:schemeClr>
              </a:gs>
              <a:gs pos="4000">
                <a:schemeClr val="accent1">
                  <a:tint val="44500"/>
                  <a:satMod val="160000"/>
                  <a:lumMod val="49000"/>
                  <a:lumOff val="51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251520" y="3088122"/>
            <a:ext cx="2972156" cy="376048"/>
            <a:chOff x="251520" y="3088122"/>
            <a:chExt cx="2972156" cy="376048"/>
          </a:xfrm>
        </p:grpSpPr>
        <p:sp>
          <p:nvSpPr>
            <p:cNvPr id="95" name="직사각형 94"/>
            <p:cNvSpPr/>
            <p:nvPr/>
          </p:nvSpPr>
          <p:spPr>
            <a:xfrm>
              <a:off x="251520" y="3088122"/>
              <a:ext cx="2972156" cy="353759"/>
            </a:xfrm>
            <a:prstGeom prst="rect">
              <a:avLst/>
            </a:prstGeom>
            <a:gradFill flip="none" rotWithShape="1">
              <a:gsLst>
                <a:gs pos="68000">
                  <a:schemeClr val="accent1">
                    <a:lumMod val="20000"/>
                    <a:lumOff val="80000"/>
                  </a:schemeClr>
                </a:gs>
                <a:gs pos="4000">
                  <a:schemeClr val="accent1">
                    <a:tint val="44500"/>
                    <a:satMod val="160000"/>
                    <a:lumMod val="49000"/>
                    <a:lumOff val="51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86910" y="3094838"/>
              <a:ext cx="1939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To-be Process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프로세스 </a:t>
            </a:r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RoadMap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251520" y="1340768"/>
            <a:ext cx="8640960" cy="1972454"/>
            <a:chOff x="395536" y="4767874"/>
            <a:chExt cx="8640960" cy="1972454"/>
          </a:xfrm>
        </p:grpSpPr>
        <p:sp>
          <p:nvSpPr>
            <p:cNvPr id="37" name="직사각형 48"/>
            <p:cNvSpPr>
              <a:spLocks noChangeArrowheads="1"/>
            </p:cNvSpPr>
            <p:nvPr/>
          </p:nvSpPr>
          <p:spPr bwMode="auto">
            <a:xfrm>
              <a:off x="395536" y="5286535"/>
              <a:ext cx="571500" cy="1214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BU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현업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" name="직선 연결선 33"/>
            <p:cNvCxnSpPr>
              <a:cxnSpLocks noChangeShapeType="1"/>
            </p:cNvCxnSpPr>
            <p:nvPr/>
          </p:nvCxnSpPr>
          <p:spPr bwMode="auto">
            <a:xfrm>
              <a:off x="959955" y="5906228"/>
              <a:ext cx="1239763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924306" y="5574401"/>
              <a:ext cx="132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① 과제 진입</a:t>
              </a:r>
              <a:endParaRPr lang="ko-KR" altLang="en-US" sz="1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막힌 원호 39"/>
            <p:cNvSpPr/>
            <p:nvPr/>
          </p:nvSpPr>
          <p:spPr>
            <a:xfrm rot="18768148">
              <a:off x="2290029" y="4922350"/>
              <a:ext cx="963246" cy="666984"/>
            </a:xfrm>
            <a:prstGeom prst="blockArc">
              <a:avLst/>
            </a:prstGeom>
            <a:solidFill>
              <a:srgbClr val="86D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막힌 원호 40"/>
            <p:cNvSpPr/>
            <p:nvPr/>
          </p:nvSpPr>
          <p:spPr>
            <a:xfrm rot="13962506">
              <a:off x="2275211" y="5925213"/>
              <a:ext cx="963246" cy="666984"/>
            </a:xfrm>
            <a:prstGeom prst="blockArc">
              <a:avLst/>
            </a:prstGeom>
            <a:solidFill>
              <a:srgbClr val="86D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39762" y="4971712"/>
              <a:ext cx="132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② </a:t>
              </a:r>
              <a:r>
                <a:rPr lang="ko-KR" altLang="en-US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검토</a:t>
              </a:r>
              <a:r>
                <a:rPr lang="en-US" altLang="ko-KR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lang="ko-KR" altLang="en-US" sz="1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3" name="직선 연결선 33"/>
            <p:cNvCxnSpPr>
              <a:cxnSpLocks noChangeShapeType="1"/>
            </p:cNvCxnSpPr>
            <p:nvPr/>
          </p:nvCxnSpPr>
          <p:spPr bwMode="auto">
            <a:xfrm>
              <a:off x="2760155" y="5907816"/>
              <a:ext cx="1239763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641852" y="5614107"/>
              <a:ext cx="1584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 ③</a:t>
              </a:r>
              <a:r>
                <a:rPr lang="en-US" altLang="ko-KR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④ </a:t>
              </a:r>
              <a:r>
                <a:rPr lang="ko-KR" altLang="en-US" sz="1400" b="1" dirty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진행 보고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9384" y="5992010"/>
              <a:ext cx="17486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 ③ </a:t>
              </a:r>
              <a:r>
                <a:rPr lang="ko-KR" altLang="en-US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보류</a:t>
              </a:r>
              <a:endParaRPr lang="en-US" altLang="ko-KR" sz="1400" b="1" dirty="0" smtClean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(holding/reject)</a:t>
              </a:r>
              <a:endParaRPr lang="ko-KR" altLang="en-US" sz="1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6" name="직선 연결선 33"/>
            <p:cNvCxnSpPr>
              <a:cxnSpLocks noChangeShapeType="1"/>
            </p:cNvCxnSpPr>
            <p:nvPr/>
          </p:nvCxnSpPr>
          <p:spPr bwMode="auto">
            <a:xfrm>
              <a:off x="4503974" y="5907816"/>
              <a:ext cx="1239763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8"/>
            <p:cNvSpPr>
              <a:spLocks noChangeArrowheads="1"/>
            </p:cNvSpPr>
            <p:nvPr/>
          </p:nvSpPr>
          <p:spPr bwMode="auto">
            <a:xfrm>
              <a:off x="5713288" y="5472767"/>
              <a:ext cx="734902" cy="9391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우선순위</a:t>
              </a:r>
              <a:endParaRPr lang="en-US" altLang="ko-KR" sz="1400" b="1" dirty="0"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조정</a:t>
              </a:r>
              <a:endParaRPr lang="en-US" altLang="ko-KR" sz="1400" b="1" dirty="0"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 smtClean="0">
                  <a:latin typeface="맑은 고딕" pitchFamily="50" charset="-127"/>
                  <a:ea typeface="맑은 고딕" pitchFamily="50" charset="-127"/>
                </a:rPr>
                <a:t>위원회</a:t>
              </a:r>
              <a:endParaRPr lang="en-US" altLang="ko-KR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79904" y="5608585"/>
              <a:ext cx="132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 ⑤ </a:t>
              </a:r>
              <a:r>
                <a:rPr lang="ko-KR" altLang="en-US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진행</a:t>
              </a:r>
              <a:endParaRPr lang="ko-KR" altLang="en-US" sz="1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301904" y="5619784"/>
              <a:ext cx="1684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b="1" dirty="0" smtClean="0">
                  <a:solidFill>
                    <a:srgbClr val="FF00FF"/>
                  </a:solidFill>
                  <a:latin typeface="맑은 고딕" pitchFamily="50" charset="-127"/>
                  <a:ea typeface="맑은 고딕" pitchFamily="50" charset="-127"/>
                </a:rPr>
                <a:t>⑥ 우선순위결정</a:t>
              </a:r>
              <a:endParaRPr lang="ko-KR" altLang="en-US" sz="1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50" name="직선 연결선 33"/>
            <p:cNvCxnSpPr>
              <a:cxnSpLocks noChangeShapeType="1"/>
            </p:cNvCxnSpPr>
            <p:nvPr/>
          </p:nvCxnSpPr>
          <p:spPr bwMode="auto">
            <a:xfrm>
              <a:off x="6432563" y="5907816"/>
              <a:ext cx="1401781" cy="319"/>
            </a:xfrm>
            <a:prstGeom prst="line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48"/>
            <p:cNvSpPr>
              <a:spLocks noChangeArrowheads="1"/>
            </p:cNvSpPr>
            <p:nvPr/>
          </p:nvSpPr>
          <p:spPr bwMode="auto">
            <a:xfrm>
              <a:off x="7843800" y="5472767"/>
              <a:ext cx="1192696" cy="93910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algn="ctr">
              <a:noFill/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과제 진행</a:t>
              </a:r>
              <a:endPara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동일</a:t>
              </a:r>
              <a:r>
                <a:rPr lang="en-US" altLang="ko-KR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967036" y="6027521"/>
              <a:ext cx="123234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48"/>
            <p:cNvSpPr>
              <a:spLocks noChangeArrowheads="1"/>
            </p:cNvSpPr>
            <p:nvPr/>
          </p:nvSpPr>
          <p:spPr bwMode="auto">
            <a:xfrm>
              <a:off x="3999918" y="5438583"/>
              <a:ext cx="734902" cy="9391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400" b="1" dirty="0" smtClean="0">
                  <a:latin typeface="맑은 고딕" pitchFamily="50" charset="-127"/>
                  <a:ea typeface="맑은 고딕" pitchFamily="50" charset="-127"/>
                </a:rPr>
                <a:t>COO</a:t>
              </a:r>
            </a:p>
            <a:p>
              <a:pPr algn="ctr">
                <a:defRPr/>
              </a:pPr>
              <a:r>
                <a:rPr lang="ko-KR" altLang="en-US" sz="1400" b="1" dirty="0" smtClean="0">
                  <a:latin typeface="맑은 고딕" pitchFamily="50" charset="-127"/>
                  <a:ea typeface="맑은 고딕" pitchFamily="50" charset="-127"/>
                </a:rPr>
                <a:t>승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인</a:t>
              </a:r>
              <a:endParaRPr lang="en-US" altLang="ko-KR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직각 삼각형 53"/>
            <p:cNvSpPr/>
            <p:nvPr/>
          </p:nvSpPr>
          <p:spPr>
            <a:xfrm rot="13277387">
              <a:off x="2703711" y="4793512"/>
              <a:ext cx="246803" cy="256440"/>
            </a:xfrm>
            <a:prstGeom prst="rtTriangle">
              <a:avLst/>
            </a:prstGeom>
            <a:solidFill>
              <a:srgbClr val="86D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직각 삼각형 54"/>
            <p:cNvSpPr/>
            <p:nvPr/>
          </p:nvSpPr>
          <p:spPr>
            <a:xfrm rot="18709733">
              <a:off x="2313636" y="5194457"/>
              <a:ext cx="246803" cy="256440"/>
            </a:xfrm>
            <a:prstGeom prst="rtTriangle">
              <a:avLst/>
            </a:prstGeom>
            <a:solidFill>
              <a:srgbClr val="86D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48"/>
            <p:cNvSpPr>
              <a:spLocks noChangeArrowheads="1"/>
            </p:cNvSpPr>
            <p:nvPr/>
          </p:nvSpPr>
          <p:spPr bwMode="auto">
            <a:xfrm>
              <a:off x="2924362" y="4767874"/>
              <a:ext cx="668620" cy="757904"/>
            </a:xfrm>
            <a:prstGeom prst="rect">
              <a:avLst/>
            </a:prstGeom>
            <a:solidFill>
              <a:srgbClr val="FFC000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서비스</a:t>
              </a:r>
              <a:endPara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기획</a:t>
              </a:r>
              <a:endPara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직각 삼각형 56"/>
            <p:cNvSpPr/>
            <p:nvPr/>
          </p:nvSpPr>
          <p:spPr>
            <a:xfrm rot="13277387">
              <a:off x="2715897" y="6469561"/>
              <a:ext cx="246803" cy="256440"/>
            </a:xfrm>
            <a:prstGeom prst="rtTriangle">
              <a:avLst/>
            </a:prstGeom>
            <a:solidFill>
              <a:srgbClr val="86D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각 삼각형 57"/>
            <p:cNvSpPr/>
            <p:nvPr/>
          </p:nvSpPr>
          <p:spPr>
            <a:xfrm rot="7846031">
              <a:off x="2419828" y="6291945"/>
              <a:ext cx="246803" cy="256440"/>
            </a:xfrm>
            <a:prstGeom prst="rtTriangle">
              <a:avLst/>
            </a:prstGeom>
            <a:solidFill>
              <a:srgbClr val="86D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48"/>
            <p:cNvSpPr>
              <a:spLocks noChangeArrowheads="1"/>
            </p:cNvSpPr>
            <p:nvPr/>
          </p:nvSpPr>
          <p:spPr bwMode="auto">
            <a:xfrm>
              <a:off x="2919798" y="5977542"/>
              <a:ext cx="644090" cy="751640"/>
            </a:xfrm>
            <a:prstGeom prst="rect">
              <a:avLst/>
            </a:prstGeom>
            <a:solidFill>
              <a:srgbClr val="FFC000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플랫폼</a:t>
              </a:r>
              <a:endPara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기획</a:t>
              </a:r>
              <a:endPara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직사각형 48"/>
            <p:cNvSpPr>
              <a:spLocks noChangeArrowheads="1"/>
            </p:cNvSpPr>
            <p:nvPr/>
          </p:nvSpPr>
          <p:spPr bwMode="auto">
            <a:xfrm>
              <a:off x="2199376" y="5447128"/>
              <a:ext cx="571500" cy="92201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PM</a:t>
              </a:r>
            </a:p>
            <a:p>
              <a:pPr algn="ctr">
                <a:defRPr/>
              </a:pPr>
              <a:r>
                <a:rPr lang="ko-KR" altLang="en-US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인</a:t>
              </a:r>
            </a:p>
          </p:txBody>
        </p:sp>
        <p:sp>
          <p:nvSpPr>
            <p:cNvPr id="61" name="직사각형 48"/>
            <p:cNvSpPr>
              <a:spLocks noChangeArrowheads="1"/>
            </p:cNvSpPr>
            <p:nvPr/>
          </p:nvSpPr>
          <p:spPr bwMode="auto">
            <a:xfrm>
              <a:off x="6636482" y="5961040"/>
              <a:ext cx="1003548" cy="42581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PM </a:t>
              </a:r>
              <a:r>
                <a:rPr lang="ko-KR" altLang="en-US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참여</a:t>
              </a:r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287524" y="3609020"/>
            <a:ext cx="3042338" cy="1567917"/>
            <a:chOff x="287524" y="3609020"/>
            <a:chExt cx="3042338" cy="1567917"/>
          </a:xfrm>
        </p:grpSpPr>
        <p:sp>
          <p:nvSpPr>
            <p:cNvPr id="63" name="타원 62"/>
            <p:cNvSpPr/>
            <p:nvPr>
              <p:custDataLst>
                <p:tags r:id="rId7"/>
              </p:custDataLst>
            </p:nvPr>
          </p:nvSpPr>
          <p:spPr>
            <a:xfrm>
              <a:off x="431540" y="3785575"/>
              <a:ext cx="219489" cy="21948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47564" y="3717032"/>
              <a:ext cx="2052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Backlog </a:t>
              </a:r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Meeting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타원 64"/>
            <p:cNvSpPr/>
            <p:nvPr>
              <p:custDataLst>
                <p:tags r:id="rId8"/>
              </p:custDataLst>
            </p:nvPr>
          </p:nvSpPr>
          <p:spPr>
            <a:xfrm>
              <a:off x="431540" y="4136323"/>
              <a:ext cx="219489" cy="21948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7564" y="4067780"/>
              <a:ext cx="2478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Sprint </a:t>
              </a:r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Planning Meeting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7" name="타원 66"/>
            <p:cNvSpPr/>
            <p:nvPr>
              <p:custDataLst>
                <p:tags r:id="rId9"/>
              </p:custDataLst>
            </p:nvPr>
          </p:nvSpPr>
          <p:spPr>
            <a:xfrm>
              <a:off x="431540" y="4496363"/>
              <a:ext cx="219489" cy="21948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47564" y="4427820"/>
              <a:ext cx="2682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Estimation - Story Point </a:t>
              </a:r>
              <a:r>
                <a:rPr lang="ko-KR" altLang="en-US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결정</a:t>
              </a:r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87524" y="3609020"/>
              <a:ext cx="2948496" cy="144480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1580" y="4869160"/>
              <a:ext cx="190821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 </a:t>
              </a:r>
              <a:r>
                <a:rPr lang="ko-KR" altLang="en-US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주기 </a:t>
              </a:r>
              <a:r>
                <a:rPr lang="ko-KR" altLang="en-US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 예정</a:t>
              </a: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4355976" y="3501008"/>
            <a:ext cx="4356484" cy="1882661"/>
            <a:chOff x="4355976" y="3501008"/>
            <a:chExt cx="4356484" cy="1882661"/>
          </a:xfrm>
        </p:grpSpPr>
        <p:sp>
          <p:nvSpPr>
            <p:cNvPr id="75" name="타원 74"/>
            <p:cNvSpPr/>
            <p:nvPr>
              <p:custDataLst>
                <p:tags r:id="rId4"/>
              </p:custDataLst>
            </p:nvPr>
          </p:nvSpPr>
          <p:spPr>
            <a:xfrm>
              <a:off x="4535996" y="3605555"/>
              <a:ext cx="219489" cy="21948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752020" y="3562890"/>
              <a:ext cx="331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Daily </a:t>
              </a:r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Meeting  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77" name="타원 76"/>
            <p:cNvSpPr/>
            <p:nvPr>
              <p:custDataLst>
                <p:tags r:id="rId5"/>
              </p:custDataLst>
            </p:nvPr>
          </p:nvSpPr>
          <p:spPr>
            <a:xfrm>
              <a:off x="4535996" y="3992307"/>
              <a:ext cx="219489" cy="21948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52020" y="3958268"/>
              <a:ext cx="331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Task </a:t>
              </a:r>
              <a:r>
                <a:rPr lang="ko-KR" altLang="en-US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</a:t>
              </a:r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79" name="타원 78"/>
            <p:cNvSpPr/>
            <p:nvPr>
              <p:custDataLst>
                <p:tags r:id="rId6"/>
              </p:custDataLst>
            </p:nvPr>
          </p:nvSpPr>
          <p:spPr>
            <a:xfrm>
              <a:off x="4535996" y="4352347"/>
              <a:ext cx="219489" cy="21948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752020" y="4326934"/>
              <a:ext cx="331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CI </a:t>
              </a:r>
              <a:r>
                <a:rPr lang="ko-KR" altLang="en-US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</a:t>
              </a:r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788024" y="4633391"/>
              <a:ext cx="3402378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u="sng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-&gt; Jenkins -&gt; Staging -&gt; Small Release</a:t>
              </a:r>
              <a:endParaRPr lang="ko-KR" altLang="en-US" sz="1200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4355976" y="3501008"/>
              <a:ext cx="4356484" cy="17641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60032" y="5075892"/>
              <a:ext cx="3276364" cy="30777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스프린트 기간 내에 반복적 수행</a:t>
              </a:r>
              <a:endPara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폭발 1 6"/>
            <p:cNvSpPr>
              <a:spLocks noChangeArrowheads="1"/>
            </p:cNvSpPr>
            <p:nvPr/>
          </p:nvSpPr>
          <p:spPr bwMode="auto">
            <a:xfrm>
              <a:off x="6912260" y="3537012"/>
              <a:ext cx="1728192" cy="1171035"/>
            </a:xfrm>
            <a:prstGeom prst="irregularSeal1">
              <a:avLst/>
            </a:prstGeom>
            <a:solidFill>
              <a:srgbClr val="FF0000"/>
            </a:solidFill>
            <a:ln w="12700" algn="ctr">
              <a:solidFill>
                <a:schemeClr val="folHlink"/>
              </a:solidFill>
              <a:round/>
              <a:headEnd type="triangle" w="sm" len="sm"/>
              <a:tailEnd type="triangle" w="sm" len="sm"/>
            </a:ln>
          </p:spPr>
          <p:txBody>
            <a:bodyPr anchor="ctr"/>
            <a:lstStyle/>
            <a:p>
              <a:pPr eaLnBrk="0" latinLnBrk="0" hangingPunct="0">
                <a:buNone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병렬 수행</a:t>
              </a:r>
              <a:endParaRPr kumimoji="0"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3065125" y="3916151"/>
            <a:ext cx="1534235" cy="75273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611563" y="5176934"/>
            <a:ext cx="6185251" cy="1610891"/>
            <a:chOff x="611563" y="5176934"/>
            <a:chExt cx="6185251" cy="1610891"/>
          </a:xfrm>
        </p:grpSpPr>
        <p:sp>
          <p:nvSpPr>
            <p:cNvPr id="100" name="굽은 화살표 99"/>
            <p:cNvSpPr/>
            <p:nvPr/>
          </p:nvSpPr>
          <p:spPr>
            <a:xfrm rot="10800000">
              <a:off x="5148065" y="5409220"/>
              <a:ext cx="1648749" cy="1164944"/>
            </a:xfrm>
            <a:prstGeom prst="bentArrow">
              <a:avLst>
                <a:gd name="adj1" fmla="val 25000"/>
                <a:gd name="adj2" fmla="val 24811"/>
                <a:gd name="adj3" fmla="val 25000"/>
                <a:gd name="adj4" fmla="val 44657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타원 84"/>
            <p:cNvSpPr/>
            <p:nvPr>
              <p:custDataLst>
                <p:tags r:id="rId1"/>
              </p:custDataLst>
            </p:nvPr>
          </p:nvSpPr>
          <p:spPr>
            <a:xfrm>
              <a:off x="2708176" y="5557899"/>
              <a:ext cx="219489" cy="21948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924200" y="5515234"/>
              <a:ext cx="2730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Sprint Review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87" name="타원 86"/>
            <p:cNvSpPr/>
            <p:nvPr>
              <p:custDataLst>
                <p:tags r:id="rId2"/>
              </p:custDataLst>
            </p:nvPr>
          </p:nvSpPr>
          <p:spPr>
            <a:xfrm>
              <a:off x="2708176" y="5891227"/>
              <a:ext cx="219489" cy="21948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924200" y="5857188"/>
              <a:ext cx="2730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Sprint Retrospective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89" name="타원 88"/>
            <p:cNvSpPr/>
            <p:nvPr>
              <p:custDataLst>
                <p:tags r:id="rId3"/>
              </p:custDataLst>
            </p:nvPr>
          </p:nvSpPr>
          <p:spPr>
            <a:xfrm>
              <a:off x="2708176" y="6179259"/>
              <a:ext cx="219489" cy="21948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924200" y="6145220"/>
              <a:ext cx="2730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Sprint Close</a:t>
              </a: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447764" y="5462644"/>
              <a:ext cx="3176736" cy="11521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834570" y="6480048"/>
              <a:ext cx="2213866" cy="307777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스프린트 완료</a:t>
              </a:r>
              <a:endPara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굽은 화살표 98"/>
            <p:cNvSpPr/>
            <p:nvPr/>
          </p:nvSpPr>
          <p:spPr>
            <a:xfrm rot="16200000">
              <a:off x="894481" y="4894016"/>
              <a:ext cx="1221813" cy="1787650"/>
            </a:xfrm>
            <a:prstGeom prst="bentArrow">
              <a:avLst>
                <a:gd name="adj1" fmla="val 25000"/>
                <a:gd name="adj2" fmla="val 24811"/>
                <a:gd name="adj3" fmla="val 25000"/>
                <a:gd name="adj4" fmla="val 44657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518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/>
          <p:cNvSpPr/>
          <p:nvPr/>
        </p:nvSpPr>
        <p:spPr>
          <a:xfrm>
            <a:off x="6516216" y="4442097"/>
            <a:ext cx="1937954" cy="85412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PO,SM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(or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대행인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08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단계별 적용 방법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Continuous</a:t>
            </a:r>
            <a:r>
              <a:rPr lang="ko-KR" alt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Integration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833846" y="1520788"/>
            <a:ext cx="1569683" cy="6475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 Server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42158" y="1522884"/>
            <a:ext cx="1554063" cy="645976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Jenkins Server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62613" y="2852936"/>
            <a:ext cx="1937954" cy="85412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02198" y="2852936"/>
            <a:ext cx="1937954" cy="85412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구부러진 연결선 4"/>
          <p:cNvCxnSpPr>
            <a:stCxn id="19" idx="1"/>
            <a:endCxn id="15" idx="2"/>
          </p:cNvCxnSpPr>
          <p:nvPr/>
        </p:nvCxnSpPr>
        <p:spPr>
          <a:xfrm rot="16200000" flipV="1">
            <a:off x="2547516" y="1239530"/>
            <a:ext cx="809662" cy="2667317"/>
          </a:xfrm>
          <a:prstGeom prst="curved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15" idx="3"/>
            <a:endCxn id="17" idx="1"/>
          </p:cNvCxnSpPr>
          <p:nvPr/>
        </p:nvCxnSpPr>
        <p:spPr>
          <a:xfrm>
            <a:off x="2403529" y="1844573"/>
            <a:ext cx="1238629" cy="1299"/>
          </a:xfrm>
          <a:prstGeom prst="curved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012160" y="1520789"/>
            <a:ext cx="2376264" cy="10432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Build SUT</a:t>
            </a:r>
          </a:p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Build 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TestAutomation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Execute 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TestAutomation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SUT</a:t>
            </a:r>
          </a:p>
        </p:txBody>
      </p:sp>
      <p:cxnSp>
        <p:nvCxnSpPr>
          <p:cNvPr id="34" name="구부러진 연결선 33"/>
          <p:cNvCxnSpPr>
            <a:stCxn id="17" idx="0"/>
            <a:endCxn id="26" idx="0"/>
          </p:cNvCxnSpPr>
          <p:nvPr/>
        </p:nvCxnSpPr>
        <p:spPr>
          <a:xfrm rot="5400000" flipH="1" flipV="1">
            <a:off x="5808694" y="131286"/>
            <a:ext cx="2095" cy="2781102"/>
          </a:xfrm>
          <a:prstGeom prst="curvedConnector3">
            <a:avLst>
              <a:gd name="adj1" fmla="val 11011695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>
            <a:stCxn id="26" idx="2"/>
            <a:endCxn id="17" idx="2"/>
          </p:cNvCxnSpPr>
          <p:nvPr/>
        </p:nvCxnSpPr>
        <p:spPr>
          <a:xfrm rot="5400000" flipH="1">
            <a:off x="5612139" y="975911"/>
            <a:ext cx="395203" cy="2781102"/>
          </a:xfrm>
          <a:prstGeom prst="curvedConnector3">
            <a:avLst>
              <a:gd name="adj1" fmla="val -5784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41"/>
          <p:cNvCxnSpPr>
            <a:stCxn id="17" idx="3"/>
            <a:endCxn id="19" idx="7"/>
          </p:cNvCxnSpPr>
          <p:nvPr/>
        </p:nvCxnSpPr>
        <p:spPr>
          <a:xfrm>
            <a:off x="5196221" y="1845872"/>
            <a:ext cx="460124" cy="1132148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4179087" y="4257093"/>
            <a:ext cx="1584176" cy="612068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Staging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33846" y="4257093"/>
            <a:ext cx="1584176" cy="612068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구부러진 연결선 57"/>
          <p:cNvCxnSpPr>
            <a:stCxn id="19" idx="5"/>
            <a:endCxn id="45" idx="0"/>
          </p:cNvCxnSpPr>
          <p:nvPr/>
        </p:nvCxnSpPr>
        <p:spPr>
          <a:xfrm rot="5400000">
            <a:off x="4976203" y="3576951"/>
            <a:ext cx="675114" cy="685170"/>
          </a:xfrm>
          <a:prstGeom prst="curved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stCxn id="19" idx="3"/>
            <a:endCxn id="18" idx="5"/>
          </p:cNvCxnSpPr>
          <p:nvPr/>
        </p:nvCxnSpPr>
        <p:spPr>
          <a:xfrm rot="5400000">
            <a:off x="3451383" y="2747357"/>
            <a:ext cx="12700" cy="1669245"/>
          </a:xfrm>
          <a:prstGeom prst="curvedConnector3">
            <a:avLst>
              <a:gd name="adj1" fmla="val 2784913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18" idx="4"/>
            <a:endCxn id="45" idx="1"/>
          </p:cNvCxnSpPr>
          <p:nvPr/>
        </p:nvCxnSpPr>
        <p:spPr>
          <a:xfrm rot="16200000" flipH="1">
            <a:off x="2627306" y="3011346"/>
            <a:ext cx="856064" cy="2247497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18" idx="2"/>
            <a:endCxn id="56" idx="1"/>
          </p:cNvCxnSpPr>
          <p:nvPr/>
        </p:nvCxnSpPr>
        <p:spPr>
          <a:xfrm rot="10800000" flipV="1">
            <a:off x="833847" y="3279999"/>
            <a:ext cx="128767" cy="1283127"/>
          </a:xfrm>
          <a:prstGeom prst="curvedConnector3">
            <a:avLst>
              <a:gd name="adj1" fmla="val 27753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195736" y="2420888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1. Commit Change</a:t>
            </a:r>
            <a:endParaRPr lang="ko-KR" altLang="en-US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411760" y="1541187"/>
            <a:ext cx="10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2. Trigger</a:t>
            </a:r>
          </a:p>
          <a:p>
            <a:r>
              <a:rPr lang="en-US" altLang="ko-KR" sz="1600" b="1" dirty="0" smtClean="0"/>
              <a:t>    Jenkins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Job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184068" y="1340768"/>
            <a:ext cx="796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3</a:t>
            </a:r>
            <a:r>
              <a:rPr lang="en-US" altLang="ko-KR" sz="1600" b="1" dirty="0" smtClean="0"/>
              <a:t>. Test</a:t>
            </a:r>
            <a:endParaRPr lang="ko-KR" altLang="en-US" sz="1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6048164" y="2708920"/>
            <a:ext cx="1750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4. Test Feedback</a:t>
            </a:r>
            <a:endParaRPr lang="ko-KR" altLang="en-US" sz="1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896036" y="224086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5. Report</a:t>
            </a:r>
            <a:endParaRPr lang="ko-KR" altLang="en-US" sz="16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561326" y="353701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6. Error - X : Staging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Error - O : Fix </a:t>
            </a:r>
            <a:endParaRPr lang="ko-KR" altLang="en-US" sz="16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2735796" y="3645024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7.Announce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447764" y="4185084"/>
            <a:ext cx="1707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8. QA Test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(Automation)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endParaRPr lang="ko-KR" altLang="en-US" sz="16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5763263" y="4384289"/>
            <a:ext cx="155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9</a:t>
            </a:r>
            <a:r>
              <a:rPr lang="en-US" altLang="ko-KR" sz="1600" b="1" dirty="0" smtClean="0"/>
              <a:t>. Verification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684076" y="5481228"/>
            <a:ext cx="795637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최신 코드가 항상 건강한 상태인지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통합 주기를 짧게 가져감으로써 오류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발생 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빠른</a:t>
            </a: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원인 파악</a:t>
            </a:r>
            <a:endParaRPr lang="en-US" altLang="ko-KR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indent="-177800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 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최소 하루에 한번 이상</a:t>
            </a:r>
            <a:r>
              <a:rPr lang="en-US" altLang="ko-KR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여러 번의 통합을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진행</a:t>
            </a:r>
            <a:endParaRPr lang="en-US" altLang="ko-KR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indent="-177800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자동화된 </a:t>
            </a:r>
            <a:r>
              <a:rPr lang="ko-KR" altLang="en-US" sz="1400" b="1" spc="-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빌드를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통해 가능한 빨리 통합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에러가 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없는지 검증하는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작업</a:t>
            </a:r>
            <a:endParaRPr lang="en-US" altLang="ko-KR" sz="1400" b="1" spc="-2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indent="-177800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통합 </a:t>
            </a:r>
            <a:r>
              <a:rPr lang="ko-KR" altLang="en-US" sz="1400" b="1" spc="-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빌드가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실패하면 최대한 빨리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원인 제공자가 아니더라도 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실패를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발견 시 즉시 공지</a:t>
            </a:r>
            <a:endParaRPr lang="ko-KR" altLang="en-US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" name="구부러진 연결선 30"/>
          <p:cNvCxnSpPr>
            <a:stCxn id="45" idx="3"/>
            <a:endCxn id="49" idx="2"/>
          </p:cNvCxnSpPr>
          <p:nvPr/>
        </p:nvCxnSpPr>
        <p:spPr>
          <a:xfrm>
            <a:off x="5763263" y="4563127"/>
            <a:ext cx="752953" cy="306034"/>
          </a:xfrm>
          <a:prstGeom prst="curvedConnector3">
            <a:avLst/>
          </a:prstGeom>
          <a:ln w="190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93668" y="3774522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10. Release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cxnSp>
        <p:nvCxnSpPr>
          <p:cNvPr id="33" name="구부러진 연결선 32"/>
          <p:cNvCxnSpPr>
            <a:endCxn id="56" idx="2"/>
          </p:cNvCxnSpPr>
          <p:nvPr/>
        </p:nvCxnSpPr>
        <p:spPr>
          <a:xfrm rot="10800000">
            <a:off x="1625935" y="4869162"/>
            <a:ext cx="5297309" cy="288031"/>
          </a:xfrm>
          <a:prstGeom prst="curvedConnector2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77944" y="4905164"/>
            <a:ext cx="182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11. Traffic Check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27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5" grpId="0" animBg="1"/>
      <p:bldP spid="17" grpId="0" animBg="1"/>
      <p:bldP spid="18" grpId="0" animBg="1"/>
      <p:bldP spid="19" grpId="0" animBg="1"/>
      <p:bldP spid="26" grpId="0" animBg="1"/>
      <p:bldP spid="45" grpId="0" animBg="1"/>
      <p:bldP spid="56" grpId="0" animBg="1"/>
      <p:bldP spid="67" grpId="0"/>
      <p:bldP spid="68" grpId="0"/>
      <p:bldP spid="69" grpId="0"/>
      <p:bldP spid="70" grpId="0"/>
      <p:bldP spid="71" grpId="0"/>
      <p:bldP spid="74" grpId="0"/>
      <p:bldP spid="75" grpId="0"/>
      <p:bldP spid="76" grpId="0"/>
      <p:bldP spid="77" grpId="0"/>
      <p:bldP spid="52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08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단계별 적용 방법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Resolved Workflow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575556" y="1412777"/>
            <a:ext cx="1937954" cy="46805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555776" y="1412776"/>
            <a:ext cx="1937954" cy="46805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Hub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542258" y="1412778"/>
            <a:ext cx="1937954" cy="46805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Jenkins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522478" y="1412777"/>
            <a:ext cx="1937954" cy="46805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Staging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59691" y="2025346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Push Feature</a:t>
            </a: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Branch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39911" y="2024844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New Pull</a:t>
            </a: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Request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748497" y="2709422"/>
            <a:ext cx="1561098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Announce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726393" y="2709422"/>
            <a:ext cx="1569683" cy="494668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Code Style</a:t>
            </a: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Unit Test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726393" y="3392996"/>
            <a:ext cx="1569684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Deploy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726393" y="4077072"/>
            <a:ext cx="1569684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Build</a:t>
            </a: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Complete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706613" y="3392996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Run</a:t>
            </a: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Test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748496" y="4077072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Update</a:t>
            </a: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Build Status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98826" y="4077072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Review 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04280" y="4761148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Merge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806073" y="5445224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Deploy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06073" y="6138186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Resolved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706613" y="5445224"/>
            <a:ext cx="1569683" cy="49517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Regression</a:t>
            </a: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Test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" name="직선 화살표 연결선 2"/>
          <p:cNvCxnSpPr>
            <a:stCxn id="43" idx="3"/>
            <a:endCxn id="44" idx="1"/>
          </p:cNvCxnSpPr>
          <p:nvPr/>
        </p:nvCxnSpPr>
        <p:spPr>
          <a:xfrm flipV="1">
            <a:off x="2329374" y="2272429"/>
            <a:ext cx="410537" cy="50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44" idx="2"/>
            <a:endCxn id="46" idx="0"/>
          </p:cNvCxnSpPr>
          <p:nvPr/>
        </p:nvCxnSpPr>
        <p:spPr>
          <a:xfrm>
            <a:off x="3524753" y="2520014"/>
            <a:ext cx="4293" cy="18940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6" idx="3"/>
            <a:endCxn id="47" idx="1"/>
          </p:cNvCxnSpPr>
          <p:nvPr/>
        </p:nvCxnSpPr>
        <p:spPr>
          <a:xfrm flipV="1">
            <a:off x="4309595" y="2956756"/>
            <a:ext cx="416798" cy="251"/>
          </a:xfrm>
          <a:prstGeom prst="bent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7" idx="2"/>
            <a:endCxn id="48" idx="0"/>
          </p:cNvCxnSpPr>
          <p:nvPr/>
        </p:nvCxnSpPr>
        <p:spPr>
          <a:xfrm>
            <a:off x="5511235" y="3204090"/>
            <a:ext cx="0" cy="18890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48" idx="3"/>
            <a:endCxn id="51" idx="1"/>
          </p:cNvCxnSpPr>
          <p:nvPr/>
        </p:nvCxnSpPr>
        <p:spPr>
          <a:xfrm>
            <a:off x="6296077" y="3640581"/>
            <a:ext cx="4105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48" idx="2"/>
            <a:endCxn id="50" idx="0"/>
          </p:cNvCxnSpPr>
          <p:nvPr/>
        </p:nvCxnSpPr>
        <p:spPr>
          <a:xfrm>
            <a:off x="5511235" y="3888166"/>
            <a:ext cx="0" cy="18890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50" idx="1"/>
          </p:cNvCxnSpPr>
          <p:nvPr/>
        </p:nvCxnSpPr>
        <p:spPr>
          <a:xfrm flipH="1">
            <a:off x="4318179" y="4324657"/>
            <a:ext cx="40821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53" idx="1"/>
            <a:endCxn id="54" idx="3"/>
          </p:cNvCxnSpPr>
          <p:nvPr/>
        </p:nvCxnSpPr>
        <p:spPr>
          <a:xfrm flipH="1">
            <a:off x="2368509" y="4324657"/>
            <a:ext cx="379987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54" idx="2"/>
            <a:endCxn id="57" idx="0"/>
          </p:cNvCxnSpPr>
          <p:nvPr/>
        </p:nvCxnSpPr>
        <p:spPr>
          <a:xfrm>
            <a:off x="1583668" y="4572242"/>
            <a:ext cx="5454" cy="18890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57" idx="2"/>
            <a:endCxn id="59" idx="0"/>
          </p:cNvCxnSpPr>
          <p:nvPr/>
        </p:nvCxnSpPr>
        <p:spPr>
          <a:xfrm>
            <a:off x="1589122" y="5256318"/>
            <a:ext cx="1793" cy="18890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59" idx="2"/>
            <a:endCxn id="61" idx="0"/>
          </p:cNvCxnSpPr>
          <p:nvPr/>
        </p:nvCxnSpPr>
        <p:spPr>
          <a:xfrm>
            <a:off x="1590915" y="5940394"/>
            <a:ext cx="0" cy="19779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63" idx="1"/>
            <a:endCxn id="59" idx="3"/>
          </p:cNvCxnSpPr>
          <p:nvPr/>
        </p:nvCxnSpPr>
        <p:spPr>
          <a:xfrm flipH="1">
            <a:off x="2375756" y="5692809"/>
            <a:ext cx="433085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59691" y="2456892"/>
            <a:ext cx="156968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 algn="ctr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 Complete</a:t>
            </a:r>
            <a:endParaRPr lang="ko-KR" altLang="en-US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002130" y="2415603"/>
            <a:ext cx="104360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 algn="ctr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First Test</a:t>
            </a:r>
            <a:endParaRPr lang="ko-KR" altLang="en-US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976156" y="3171687"/>
            <a:ext cx="104360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 algn="ctr">
              <a:lnSpc>
                <a:spcPct val="120000"/>
              </a:lnSpc>
            </a:pPr>
            <a:r>
              <a:rPr lang="ko-KR" altLang="en-US" sz="1400" b="1" spc="-2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배포툴</a:t>
            </a:r>
            <a:endParaRPr lang="ko-KR" altLang="en-US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927861" y="4511790"/>
            <a:ext cx="116674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 algn="ctr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Send</a:t>
            </a:r>
            <a:r>
              <a:rPr lang="ko-KR" altLang="en-US" sz="14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Build </a:t>
            </a:r>
          </a:p>
          <a:p>
            <a:pPr indent="-177800" algn="ctr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Information</a:t>
            </a:r>
            <a:endParaRPr lang="ko-KR" altLang="en-US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910342" y="5889972"/>
            <a:ext cx="116674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 algn="ctr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QA Check List</a:t>
            </a:r>
            <a:endParaRPr lang="ko-KR" altLang="en-US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32448" y="5367931"/>
            <a:ext cx="1043608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 algn="ctr">
              <a:lnSpc>
                <a:spcPct val="120000"/>
              </a:lnSpc>
            </a:pPr>
            <a:r>
              <a:rPr lang="ko-KR" altLang="en-US" sz="1400" b="1" spc="-2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배포툴</a:t>
            </a:r>
            <a:endParaRPr lang="ko-KR" altLang="en-US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49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7" grpId="0" animBg="1"/>
      <p:bldP spid="59" grpId="0" animBg="1"/>
      <p:bldP spid="61" grpId="0" animBg="1"/>
      <p:bldP spid="63" grpId="0" animBg="1"/>
      <p:bldP spid="93" grpId="0"/>
      <p:bldP spid="96" grpId="0"/>
      <p:bldP spid="97" grpId="0"/>
      <p:bldP spid="98" grpId="0"/>
      <p:bldP spid="99" grpId="0"/>
      <p:bldP spid="10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67544" y="440668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699792" y="440668"/>
            <a:ext cx="60126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 txBox="1">
            <a:spLocks/>
          </p:cNvSpPr>
          <p:nvPr/>
        </p:nvSpPr>
        <p:spPr>
          <a:xfrm>
            <a:off x="392113" y="482600"/>
            <a:ext cx="8751887" cy="207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+mj-cs"/>
              </a:defRPr>
            </a:lvl1pPr>
          </a:lstStyle>
          <a:p>
            <a:pPr algn="l"/>
            <a:r>
              <a:rPr lang="en-US" altLang="ko-KR" sz="4500" b="1" spc="-8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Working Group</a:t>
            </a:r>
          </a:p>
          <a:p>
            <a:pPr algn="l"/>
            <a:r>
              <a:rPr lang="en-US" altLang="ko-KR" sz="4500" b="1" spc="-8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Role and Responsibilities</a:t>
            </a:r>
            <a:endParaRPr lang="ko-KR" altLang="en-US" sz="4500" b="1" spc="-8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6" y="2240868"/>
            <a:ext cx="7832352" cy="26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6904" y="4905164"/>
            <a:ext cx="795637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100" indent="-342900">
              <a:lnSpc>
                <a:spcPct val="120000"/>
              </a:lnSpc>
              <a:buAutoNum type="arabicPeriod"/>
            </a:pPr>
            <a:r>
              <a:rPr lang="ko-KR" altLang="en-US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돼지 </a:t>
            </a:r>
            <a:r>
              <a:rPr lang="en-US" altLang="ko-KR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수행에 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중요한 책임을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성공과 실패에 모든 것을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걸어야 하는 사람들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(PO, SM, Develop, Design, Product Planning)</a:t>
            </a:r>
          </a:p>
          <a:p>
            <a:pPr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   </a:t>
            </a:r>
            <a:r>
              <a:rPr lang="ko-KR" altLang="en-US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닭 </a:t>
            </a:r>
            <a:r>
              <a:rPr lang="en-US" altLang="ko-KR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이해관계자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(Stakeholder)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해당되지만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그저 관심이 있거나 잠시 발을 담그는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사람들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(PM, PL, </a:t>
            </a:r>
            <a:r>
              <a:rPr lang="ko-KR" altLang="en-US" sz="1400" b="1" spc="-2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조직장</a:t>
            </a:r>
            <a:r>
              <a:rPr lang="en-US" altLang="ko-KR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 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품질담당자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재무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인사관리자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등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'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프로젝트의 모든 곁다리들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400" b="1" spc="-2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SCRUM</a:t>
            </a:r>
            <a:r>
              <a:rPr lang="ko-KR" altLang="en-US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프로젝트에 관여하고 싶으면 닭다리라도 걸어라</a:t>
            </a:r>
            <a:r>
              <a:rPr lang="en-US" altLang="ko-KR" sz="1400" b="1" spc="-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09714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01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endParaRPr lang="en-US" altLang="ko-KR" sz="2400" b="1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endParaRPr lang="en-US" altLang="ko-KR" sz="2400" b="1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3668391" y="1733100"/>
            <a:ext cx="2037735" cy="115584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Product Owner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584716" y="1736928"/>
            <a:ext cx="1776180" cy="11520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Product Planning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60875" y="4145368"/>
            <a:ext cx="2045251" cy="104400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Design Support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4716" y="4145368"/>
            <a:ext cx="1767704" cy="1047828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Development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149682" y="2597196"/>
            <a:ext cx="1881194" cy="172819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Master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11560" y="1733100"/>
            <a:ext cx="1764196" cy="3420380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Domain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2538759" y="2258928"/>
            <a:ext cx="1249115" cy="2534512"/>
          </a:xfrm>
          <a:prstGeom prst="rightArrow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076" y="5481228"/>
            <a:ext cx="795637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7800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변화와 피드백에 유연한 업무 프로세스</a:t>
            </a:r>
            <a:endParaRPr lang="en-US" altLang="ko-KR" sz="1400" b="1" spc="-2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indent="-177800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투명하고 시작과 끝이 명확한 업무위주의 프로세스</a:t>
            </a:r>
            <a:endParaRPr lang="en-US" altLang="ko-KR" sz="1400" b="1" spc="-2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indent="-177800"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원활한 의사소통</a:t>
            </a: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팀워크</a:t>
            </a:r>
            <a:r>
              <a:rPr lang="en-US" altLang="ko-KR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협력을 중심으로 업무 수행</a:t>
            </a:r>
            <a:endParaRPr lang="en-US" altLang="ko-KR" sz="1400" b="1" spc="-2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구성원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– Product Owner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275856" y="1952837"/>
            <a:ext cx="2484276" cy="2520280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6053" y="1736812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Product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Ownership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6053" y="2744924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Backlog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관리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36195" y="3727530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Product</a:t>
            </a: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확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인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336196" y="1736812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Product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설명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336196" y="2744924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User Story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Use-Case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상세화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26052" y="3717032"/>
            <a:ext cx="2037735" cy="92480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Backlog</a:t>
            </a:r>
          </a:p>
          <a:p>
            <a:pPr algn="ctr"/>
            <a:r>
              <a:rPr lang="ko-KR" altLang="en-US" b="1" dirty="0" smtClean="0"/>
              <a:t>우선순위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4076" y="4725144"/>
            <a:ext cx="7956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이해 당사자들을 대신하여 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요구사항을 정의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이슈에 대한 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우선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순위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결정</a:t>
            </a:r>
            <a:endParaRPr lang="ko-KR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비즈니스 프로세스에 대한 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요청자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입장에서의 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관찰</a:t>
            </a:r>
            <a:endParaRPr lang="ko-KR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Working Group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담당하는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Vertical Business Domain 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기능과 완성도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</a:t>
            </a:r>
            <a:endParaRPr lang="ko-KR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Vertical Business Domain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위한 제품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미래 모습 </a:t>
            </a:r>
            <a:r>
              <a:rPr lang="ko-K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제시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(Backlog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지속 생성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5. Product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확인을 위해 대행인 지정 가능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원칙상 스크럼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팀 운영에 관여하지 않음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6.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이슈 등록을 독려의 의무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Product : Working Group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처리하는 모든 요구사항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(Epic, Feature, Task….)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Product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Owner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경우에 따라 멀티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Owner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가능</a:t>
            </a:r>
            <a:endParaRPr lang="en-US" altLang="ko-KR" sz="1400" b="1" spc="-2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8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  <p:bldP spid="34" grpId="0" animBg="1"/>
      <p:bldP spid="47" grpId="0" animBg="1"/>
      <p:bldP spid="48" grpId="0" animBg="1"/>
      <p:bldP spid="49" grpId="0" animBg="1"/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구성원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– Product Owner : Workflow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67544" y="1736812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Working Group Vision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67112" y="1736812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Release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Plannin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56076" y="1736812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Current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Release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289255" y="1988840"/>
            <a:ext cx="540060" cy="43204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688823" y="2001540"/>
            <a:ext cx="540060" cy="43204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727684" y="3065248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Backlog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Management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926753" y="2816932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Backlog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Verification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5" idx="2"/>
          </p:cNvCxnSpPr>
          <p:nvPr/>
        </p:nvCxnSpPr>
        <p:spPr>
          <a:xfrm rot="5400000" flipH="1">
            <a:off x="4031941" y="-48920"/>
            <a:ext cx="1080120" cy="6459209"/>
          </a:xfrm>
          <a:prstGeom prst="bentConnector3">
            <a:avLst>
              <a:gd name="adj1" fmla="val -50559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295604" y="1718810"/>
            <a:ext cx="1008112" cy="972107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Done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이등변 삼각형 25"/>
          <p:cNvSpPr/>
          <p:nvPr/>
        </p:nvSpPr>
        <p:spPr>
          <a:xfrm>
            <a:off x="2411760" y="2726921"/>
            <a:ext cx="252028" cy="2700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118441" y="3072647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Decision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Making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이등변 삼각형 36"/>
          <p:cNvSpPr/>
          <p:nvPr/>
        </p:nvSpPr>
        <p:spPr>
          <a:xfrm>
            <a:off x="4802517" y="2734320"/>
            <a:ext cx="252028" cy="2700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3741963" y="2816932"/>
            <a:ext cx="0" cy="226825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190402" y="2690917"/>
            <a:ext cx="0" cy="239426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741963" y="4797152"/>
            <a:ext cx="4448439" cy="0"/>
          </a:xfrm>
          <a:prstGeom prst="straightConnector1">
            <a:avLst/>
          </a:prstGeom>
          <a:ln w="28575"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51939" y="4437112"/>
            <a:ext cx="2228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9552" y="5550331"/>
            <a:ext cx="7956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Backlog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없으면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??? Product Owner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교체의 굴욕을 경험 할 수 있습니다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!!!</a:t>
            </a:r>
          </a:p>
          <a:p>
            <a:pPr marL="342900" indent="-342900"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Backlog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검증이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늦어지면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??? Scrum Master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에게 엄청난 쪼임을 당하게 됩니다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(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 시간이 안되면 대행인을 두어서라도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Backlog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검증은 그때 그때 해야 합니다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768483" y="4849415"/>
            <a:ext cx="243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준비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정리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3" name="구부러진 연결선 52"/>
          <p:cNvCxnSpPr>
            <a:stCxn id="51" idx="1"/>
            <a:endCxn id="15" idx="2"/>
          </p:cNvCxnSpPr>
          <p:nvPr/>
        </p:nvCxnSpPr>
        <p:spPr>
          <a:xfrm rot="10800000">
            <a:off x="1342397" y="2640624"/>
            <a:ext cx="3426087" cy="23626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0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" grpId="0" animBg="1"/>
      <p:bldP spid="21" grpId="0" animBg="1"/>
      <p:bldP spid="24" grpId="0" animBg="1"/>
      <p:bldP spid="25" grpId="0" animBg="1"/>
      <p:bldP spid="29" grpId="0" animBg="1"/>
      <p:bldP spid="26" grpId="0" animBg="1"/>
      <p:bldP spid="3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03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구성원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– Scrum Master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84076" y="4833156"/>
            <a:ext cx="7956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의사소통기술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협상 기술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충돌 해결 능력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 Product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대한 이해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(Platform, Architecture,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Task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요구사항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현업 담당자와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의사 소통 위한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Product(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제품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Vertical Domain)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Naming Book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작성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예시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팀의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잠재적인 문제 식별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문제 사전 예방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외부의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Interrupt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차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5. Data(Burn-down Chart, Velocity Chart)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기반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팀의 발전과 성장 지표 제시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SCRUM Team Member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에게 기술적인 조언은 가능한 배제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5" name="타원 14"/>
          <p:cNvSpPr/>
          <p:nvPr/>
        </p:nvSpPr>
        <p:spPr>
          <a:xfrm>
            <a:off x="3239852" y="1952837"/>
            <a:ext cx="2484276" cy="2520280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</a:t>
            </a: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Master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6053" y="1736812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SCRUM</a:t>
            </a: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원칙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준수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6053" y="2744924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SCRUM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Team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지원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6052" y="3755561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장애요소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제거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36196" y="1736812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SCRUM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Coaching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36196" y="2744924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팀 내부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외부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이슈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해결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335464" y="3717032"/>
            <a:ext cx="2037735" cy="92480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SCRUM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Process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개선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03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구성원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– SCRUM Master : Workflow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67544" y="1736812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Sprint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Planning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67112" y="1736812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Daily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Meeting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56076" y="1736812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Process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Monitoring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289255" y="1988840"/>
            <a:ext cx="540060" cy="43204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688823" y="2001540"/>
            <a:ext cx="540060" cy="43204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295604" y="1718810"/>
            <a:ext cx="1008112" cy="972107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Done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3568" y="2816932"/>
            <a:ext cx="0" cy="226825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190402" y="2690917"/>
            <a:ext cx="0" cy="239426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83568" y="4797152"/>
            <a:ext cx="7506834" cy="0"/>
          </a:xfrm>
          <a:prstGeom prst="straightConnector1">
            <a:avLst/>
          </a:prstGeom>
          <a:ln w="28575"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275856" y="4437112"/>
            <a:ext cx="2228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Sprint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9552" y="5265204"/>
            <a:ext cx="7956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닭들의 공격 방어가 가장 큰 임무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!!!</a:t>
            </a:r>
          </a:p>
          <a:p>
            <a:pPr marL="342900" indent="-342900"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Working Group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팀웍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유지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업무의 성과 개선을 위한 방법 수용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제안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적용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marL="342900" indent="-342900"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Process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정착을 위한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Mind / Process Coaching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79812" y="3065248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Action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Items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(Blocker)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3563888" y="2726921"/>
            <a:ext cx="252028" cy="2700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70669" y="3065248"/>
            <a:ext cx="17497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Coaching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2700000">
            <a:off x="7294858" y="2726921"/>
            <a:ext cx="252028" cy="2700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구름 모양 설명선 4"/>
          <p:cNvSpPr/>
          <p:nvPr/>
        </p:nvSpPr>
        <p:spPr>
          <a:xfrm>
            <a:off x="809582" y="3517154"/>
            <a:ext cx="1551681" cy="919958"/>
          </a:xfrm>
          <a:prstGeom prst="cloudCallout">
            <a:avLst>
              <a:gd name="adj1" fmla="val 98454"/>
              <a:gd name="adj2" fmla="val -5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Solution</a:t>
            </a:r>
          </a:p>
          <a:p>
            <a:pPr algn="ctr"/>
            <a:r>
              <a:rPr lang="en-US" altLang="ko-KR" sz="1400" b="1" dirty="0" smtClean="0"/>
              <a:t>Tune</a:t>
            </a:r>
          </a:p>
          <a:p>
            <a:pPr algn="ctr"/>
            <a:r>
              <a:rPr lang="en-US" altLang="ko-KR" sz="1400" b="1" dirty="0" smtClean="0"/>
              <a:t>Watch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9441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" grpId="0" animBg="1"/>
      <p:bldP spid="21" grpId="0" animBg="1"/>
      <p:bldP spid="29" grpId="0" animBg="1"/>
      <p:bldP spid="27" grpId="0" animBg="1"/>
      <p:bldP spid="28" grpId="0" animBg="1"/>
      <p:bldP spid="30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04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구성원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R&amp;R – Scrum Team</a:t>
            </a:r>
            <a:r>
              <a:rPr lang="ko-KR" alt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Member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84076" y="4833156"/>
            <a:ext cx="79563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수직적인 관계 회피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SCRUM Team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내부에서는 모두 동등한 관계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자신이 가진 모든 기술역량을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 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완성에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활용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역량이 부족한 동료를 위한 희생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(Skill-up Support,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업무 지원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자신이 개발한 내용은 자신이 테스트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테스트 완료 즉시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Commit -&gt; Test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실행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자신이 개발하지 않은 부분에서 오류 발견 즉시 공유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Issue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최대한 성실하게 참여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자기 주도적 능력 배양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239852" y="1952837"/>
            <a:ext cx="2484276" cy="2520280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Planner</a:t>
            </a:r>
          </a:p>
          <a:p>
            <a:pPr algn="ctr"/>
            <a:r>
              <a:rPr lang="en-US" altLang="ko-KR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Designer</a:t>
            </a:r>
          </a:p>
          <a:p>
            <a:pPr algn="ctr"/>
            <a:r>
              <a:rPr lang="en-US" altLang="ko-KR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</a:t>
            </a:r>
            <a:endParaRPr lang="ko-KR" altLang="en-US" sz="2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6053" y="1736812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User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Story</a:t>
            </a: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완성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6053" y="2744924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SCRUM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원칙 준수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6052" y="3755561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SCRUM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Team</a:t>
            </a: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규칙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준수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36196" y="1736812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자유로운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의사 개진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36196" y="2744924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업무 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투명성과 적극성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335464" y="3717032"/>
            <a:ext cx="2037735" cy="92480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SCRUM Team</a:t>
            </a: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구성원 존중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04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기존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Unit / Lab / Center Manager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역할</a:t>
            </a:r>
            <a:endParaRPr lang="en-US" altLang="ko-KR" sz="2400" b="1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636960" y="1735944"/>
            <a:ext cx="3214960" cy="864964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통제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128555" y="1735944"/>
            <a:ext cx="3214800" cy="86496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독려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960" y="2960080"/>
            <a:ext cx="3214960" cy="864964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감독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128555" y="2960080"/>
            <a:ext cx="3214800" cy="86496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자기 주도적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업무 능력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Coaching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4247964" y="1700808"/>
            <a:ext cx="540060" cy="212423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84076" y="4113076"/>
            <a:ext cx="795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외부에서 팀원이 구성원의 역할을 수행 할 수 있도록 독려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자체에서 해결하지 못하는 이슈에 대한 이론적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기술적 지식 제공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1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41766"/>
              </p:ext>
            </p:extLst>
          </p:nvPr>
        </p:nvGraphicFramePr>
        <p:xfrm>
          <a:off x="304699" y="1257399"/>
          <a:ext cx="8407760" cy="5339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630"/>
                <a:gridCol w="1020316"/>
                <a:gridCol w="1020316"/>
                <a:gridCol w="1020316"/>
                <a:gridCol w="1268234"/>
                <a:gridCol w="1020316"/>
                <a:gridCol w="1020316"/>
                <a:gridCol w="1020316"/>
              </a:tblGrid>
              <a:tr h="5138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MultiBiz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MARKETING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Common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추가 예정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</a:tr>
              <a:tr h="302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김천식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권기현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남훈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김준수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한경진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서영수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</a:tr>
              <a:tr h="5138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황선숙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제영순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김은정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박세</a:t>
                      </a: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김지연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양소진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이민혜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기존 동일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미정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</a:tr>
              <a:tr h="18459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Develop.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정효선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김충환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우원재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유주창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김요한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김주환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권경민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정우연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송은신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u="sng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김요한</a:t>
                      </a:r>
                      <a:endParaRPr lang="ko-KR" sz="1400" u="sng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김정일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이현림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신선하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최태수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김요한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이수권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정진원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정상준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안혜영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김효진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박주영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김재명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김일태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송하라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신지영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최태영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윤재경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김현정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조현우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조민지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미정</a:t>
                      </a:r>
                      <a:endParaRPr lang="ko-KR" altLang="ko-KR" sz="14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</a:tr>
              <a:tr h="302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박세희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강정배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이용석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박선하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김태균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강정배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</a:tr>
              <a:tr h="10628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정세원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</a:t>
                      </a: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</a:t>
                      </a:r>
                      <a:r>
                        <a:rPr lang="ko-KR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김은지</a:t>
                      </a:r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김은지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김헤림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김헤령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이지형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김경민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강주리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윤민정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김에성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최서임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김재훈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하늘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미정</a:t>
                      </a:r>
                      <a:endParaRPr lang="ko-KR" altLang="ko-KR" sz="14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</a:tr>
              <a:tr h="5283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QA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u="sng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나서영</a:t>
                      </a:r>
                      <a:endParaRPr lang="en-US" altLang="ko-KR" sz="1400" u="sng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u="sng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/>
                        </a:rPr>
                        <a:t>김주리</a:t>
                      </a:r>
                      <a:endParaRPr lang="ko-KR" sz="1400" u="sng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4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조직 구조</a:t>
            </a:r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 변경 예정</a:t>
            </a:r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23628" y="1192647"/>
            <a:ext cx="1224136" cy="55086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6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05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동기화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Scrum of Scrums : Concept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26053" y="2144151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Local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6053" y="3152263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Fashion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86692" y="4217520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Marketing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86693" y="2226802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MultiBiz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86693" y="3234914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Mobile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6052" y="4124371"/>
            <a:ext cx="2037735" cy="92480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Store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99792" y="4641841"/>
            <a:ext cx="36364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New Business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99792" y="1769104"/>
            <a:ext cx="3636403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New Business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699791" y="2816932"/>
            <a:ext cx="3636403" cy="1656184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of Scrum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1560" y="5769260"/>
            <a:ext cx="7956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개별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Working Group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Ambassador 1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 참여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(SM, PO, Leader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누구나 가능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Meeting(Product Owner, Scrum Master, Technical Leader)</a:t>
            </a:r>
          </a:p>
        </p:txBody>
      </p:sp>
    </p:spTree>
    <p:extLst>
      <p:ext uri="{BB962C8B-B14F-4D97-AF65-F5344CB8AC3E}">
        <p14:creationId xmlns:p14="http://schemas.microsoft.com/office/powerpoint/2010/main" val="8144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06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동기화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Scrum of Scrums : Goal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2089009" y="1520788"/>
            <a:ext cx="1852413" cy="60213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Product Owner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87216" y="2312876"/>
            <a:ext cx="1852413" cy="60213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Product Owner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8583" y="19528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,,,,,</a:t>
            </a:r>
            <a:endParaRPr lang="ko-KR" altLang="en-US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23968" y="1952836"/>
            <a:ext cx="1353151" cy="602139"/>
          </a:xfrm>
          <a:prstGeom prst="roundRect">
            <a:avLst/>
          </a:prstGeom>
          <a:solidFill>
            <a:srgbClr val="DC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Meeting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구부러진 연결선 4"/>
          <p:cNvCxnSpPr>
            <a:stCxn id="15" idx="3"/>
            <a:endCxn id="23" idx="1"/>
          </p:cNvCxnSpPr>
          <p:nvPr/>
        </p:nvCxnSpPr>
        <p:spPr>
          <a:xfrm>
            <a:off x="3941422" y="1821858"/>
            <a:ext cx="482546" cy="432048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>
            <a:stCxn id="22" idx="3"/>
            <a:endCxn id="23" idx="1"/>
          </p:cNvCxnSpPr>
          <p:nvPr/>
        </p:nvCxnSpPr>
        <p:spPr>
          <a:xfrm flipV="1">
            <a:off x="3939629" y="2253906"/>
            <a:ext cx="484339" cy="36004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856684" y="1520788"/>
            <a:ext cx="2747256" cy="1394227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 level vision,</a:t>
            </a:r>
          </a:p>
          <a:p>
            <a:pPr algn="ctr"/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전사</a:t>
            </a:r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Business Priority,</a:t>
            </a:r>
          </a:p>
          <a:p>
            <a:pPr algn="ctr"/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Goal </a:t>
            </a:r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공유</a:t>
            </a:r>
            <a:endParaRPr lang="en-US" altLang="ko-KR" sz="17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89517" y="3241822"/>
            <a:ext cx="1852413" cy="60213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Scrum Master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87724" y="4033910"/>
            <a:ext cx="1852413" cy="60213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Scrum Master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9091" y="367387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,,,,,</a:t>
            </a:r>
            <a:endParaRPr lang="ko-KR" altLang="en-US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4424476" y="3673870"/>
            <a:ext cx="1353151" cy="602139"/>
          </a:xfrm>
          <a:prstGeom prst="roundRect">
            <a:avLst/>
          </a:prstGeom>
          <a:solidFill>
            <a:srgbClr val="DC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Meeting</a:t>
            </a:r>
          </a:p>
        </p:txBody>
      </p:sp>
      <p:cxnSp>
        <p:nvCxnSpPr>
          <p:cNvPr id="34" name="구부러진 연결선 33"/>
          <p:cNvCxnSpPr>
            <a:stCxn id="30" idx="3"/>
            <a:endCxn id="33" idx="1"/>
          </p:cNvCxnSpPr>
          <p:nvPr/>
        </p:nvCxnSpPr>
        <p:spPr>
          <a:xfrm>
            <a:off x="3941930" y="3542892"/>
            <a:ext cx="482546" cy="432048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31" idx="3"/>
            <a:endCxn id="33" idx="1"/>
          </p:cNvCxnSpPr>
          <p:nvPr/>
        </p:nvCxnSpPr>
        <p:spPr>
          <a:xfrm flipV="1">
            <a:off x="3940137" y="3974940"/>
            <a:ext cx="484339" cy="36004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5857192" y="3241822"/>
            <a:ext cx="2747256" cy="1394227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Support,</a:t>
            </a:r>
          </a:p>
          <a:p>
            <a:pPr algn="ctr"/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Ensure Sponsorship,</a:t>
            </a:r>
          </a:p>
          <a:p>
            <a:pPr algn="ctr"/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End to End Relationship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89517" y="4977172"/>
            <a:ext cx="1852413" cy="60213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Tech-Leader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087724" y="5779189"/>
            <a:ext cx="1852413" cy="60213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Tech-Leader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69091" y="541914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,,,,,</a:t>
            </a:r>
            <a:endParaRPr lang="ko-KR" altLang="en-US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424476" y="5429078"/>
            <a:ext cx="1353151" cy="602139"/>
          </a:xfrm>
          <a:prstGeom prst="roundRect">
            <a:avLst/>
          </a:prstGeom>
          <a:solidFill>
            <a:srgbClr val="DC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Meeting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구부러진 연결선 41"/>
          <p:cNvCxnSpPr>
            <a:stCxn id="38" idx="3"/>
            <a:endCxn id="41" idx="1"/>
          </p:cNvCxnSpPr>
          <p:nvPr/>
        </p:nvCxnSpPr>
        <p:spPr>
          <a:xfrm>
            <a:off x="3941930" y="5278242"/>
            <a:ext cx="482546" cy="451906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39" idx="3"/>
            <a:endCxn id="41" idx="1"/>
          </p:cNvCxnSpPr>
          <p:nvPr/>
        </p:nvCxnSpPr>
        <p:spPr>
          <a:xfrm flipV="1">
            <a:off x="3940137" y="5730148"/>
            <a:ext cx="484339" cy="350111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5857192" y="4977173"/>
            <a:ext cx="2747256" cy="1404155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</a:p>
          <a:p>
            <a:pPr algn="ctr"/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 level Vision</a:t>
            </a:r>
          </a:p>
        </p:txBody>
      </p:sp>
      <p:sp>
        <p:nvSpPr>
          <p:cNvPr id="59" name="타원 58"/>
          <p:cNvSpPr/>
          <p:nvPr/>
        </p:nvSpPr>
        <p:spPr>
          <a:xfrm>
            <a:off x="516248" y="1520788"/>
            <a:ext cx="1499468" cy="1394227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Cross - Team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03548" y="3241822"/>
            <a:ext cx="1499468" cy="1394227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 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16248" y="4960085"/>
            <a:ext cx="1499468" cy="1421243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Technical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9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" grpId="0"/>
      <p:bldP spid="23" grpId="0" animBg="1"/>
      <p:bldP spid="26" grpId="0" animBg="1"/>
      <p:bldP spid="30" grpId="0" animBg="1"/>
      <p:bldP spid="31" grpId="0" animBg="1"/>
      <p:bldP spid="32" grpId="0"/>
      <p:bldP spid="33" grpId="0" animBg="1"/>
      <p:bldP spid="36" grpId="0" animBg="1"/>
      <p:bldP spid="38" grpId="0" animBg="1"/>
      <p:bldP spid="39" grpId="0" animBg="1"/>
      <p:bldP spid="40" grpId="0"/>
      <p:bldP spid="41" grpId="0" animBg="1"/>
      <p:bldP spid="44" grpId="0" animBg="1"/>
      <p:bldP spid="59" grpId="0" animBg="1"/>
      <p:bldP spid="60" grpId="0" animBg="1"/>
      <p:bldP spid="6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07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동기화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Scrum of Scrums : Meeting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626053" y="1520788"/>
            <a:ext cx="2037735" cy="792088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매일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10:10 ~ 10:15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699792" y="1520788"/>
            <a:ext cx="5976664" cy="792088"/>
          </a:xfrm>
          <a:prstGeom prst="roundRect">
            <a:avLst/>
          </a:prstGeom>
          <a:solidFill>
            <a:srgbClr val="DC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Group Meeting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(Scrum Master, Team Member)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26053" y="2680074"/>
            <a:ext cx="2037735" cy="79199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매주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회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99792" y="2680073"/>
            <a:ext cx="3181052" cy="792000"/>
          </a:xfrm>
          <a:prstGeom prst="roundRect">
            <a:avLst/>
          </a:prstGeom>
          <a:solidFill>
            <a:srgbClr val="DC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Master Meeting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723096" y="3547704"/>
            <a:ext cx="3157748" cy="792000"/>
          </a:xfrm>
          <a:prstGeom prst="roundRect">
            <a:avLst/>
          </a:prstGeom>
          <a:solidFill>
            <a:srgbClr val="DC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Owner Meeting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2699792" y="4424500"/>
            <a:ext cx="3181052" cy="792000"/>
          </a:xfrm>
          <a:prstGeom prst="roundRect">
            <a:avLst/>
          </a:prstGeom>
          <a:solidFill>
            <a:srgbClr val="DC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Leader Meeting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5940152" y="2695545"/>
            <a:ext cx="2736304" cy="792000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Process, Issue ,</a:t>
            </a: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개선사항 공유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5940152" y="3556922"/>
            <a:ext cx="2720392" cy="792000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진척도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Global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Backlog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5956064" y="4424500"/>
            <a:ext cx="2720392" cy="792000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Global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Backlog</a:t>
            </a: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사항 논의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4076" y="5445224"/>
            <a:ext cx="7956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Scrum of Scrums Meeting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상황에 맞게 유동적으로 회의 진행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(Sprint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반복하며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개선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이전 회의에서 제기된 이슈들의 처리 상태에 대한 결과 공유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단계별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Critical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한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Issue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논의 할 수 있는 구성원이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Working Group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대표로 참석 가능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4260" y="3537101"/>
            <a:ext cx="2037735" cy="79199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격주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회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6053" y="4424501"/>
            <a:ext cx="2037735" cy="79199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매주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회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4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08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Working Group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동기화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Scrum of Scrums : Backlog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626052" y="3573999"/>
            <a:ext cx="1569683" cy="702297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Global</a:t>
            </a:r>
          </a:p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Backlog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231740" y="3166718"/>
            <a:ext cx="1643485" cy="1503180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Owner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Meeting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355976" y="1634958"/>
            <a:ext cx="2282400" cy="468052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: PO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355976" y="2989044"/>
            <a:ext cx="2282400" cy="468052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Fashion : PO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355976" y="3691122"/>
            <a:ext cx="2282400" cy="468052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 : PO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355976" y="2310636"/>
            <a:ext cx="2282400" cy="468052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MultiBiz : PO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368440" y="5059530"/>
            <a:ext cx="2282400" cy="468052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: PO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355976" y="4368132"/>
            <a:ext cx="2282400" cy="478925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 : PO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68440" y="5769260"/>
            <a:ext cx="2282400" cy="468052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: PO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구부러진 연결선 8"/>
          <p:cNvCxnSpPr>
            <a:stCxn id="29" idx="7"/>
            <a:endCxn id="45" idx="1"/>
          </p:cNvCxnSpPr>
          <p:nvPr/>
        </p:nvCxnSpPr>
        <p:spPr>
          <a:xfrm rot="5400000" flipH="1" flipV="1">
            <a:off x="3236324" y="2267202"/>
            <a:ext cx="1517870" cy="721434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29" idx="7"/>
            <a:endCxn id="48" idx="1"/>
          </p:cNvCxnSpPr>
          <p:nvPr/>
        </p:nvCxnSpPr>
        <p:spPr>
          <a:xfrm rot="5400000" flipH="1" flipV="1">
            <a:off x="3574163" y="2605041"/>
            <a:ext cx="842192" cy="721434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29" idx="6"/>
            <a:endCxn id="46" idx="1"/>
          </p:cNvCxnSpPr>
          <p:nvPr/>
        </p:nvCxnSpPr>
        <p:spPr>
          <a:xfrm flipV="1">
            <a:off x="3875225" y="3223070"/>
            <a:ext cx="480751" cy="695238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29" idx="6"/>
            <a:endCxn id="47" idx="1"/>
          </p:cNvCxnSpPr>
          <p:nvPr/>
        </p:nvCxnSpPr>
        <p:spPr>
          <a:xfrm>
            <a:off x="3875225" y="3918308"/>
            <a:ext cx="480751" cy="6840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29" idx="6"/>
            <a:endCxn id="50" idx="1"/>
          </p:cNvCxnSpPr>
          <p:nvPr/>
        </p:nvCxnSpPr>
        <p:spPr>
          <a:xfrm>
            <a:off x="3875225" y="3918308"/>
            <a:ext cx="480751" cy="689287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29" idx="5"/>
            <a:endCxn id="49" idx="1"/>
          </p:cNvCxnSpPr>
          <p:nvPr/>
        </p:nvCxnSpPr>
        <p:spPr>
          <a:xfrm rot="16200000" flipH="1">
            <a:off x="3579594" y="4504710"/>
            <a:ext cx="843794" cy="733898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구부러진 연결선 52"/>
          <p:cNvCxnSpPr>
            <a:stCxn id="29" idx="5"/>
            <a:endCxn id="51" idx="1"/>
          </p:cNvCxnSpPr>
          <p:nvPr/>
        </p:nvCxnSpPr>
        <p:spPr>
          <a:xfrm rot="16200000" flipH="1">
            <a:off x="3224729" y="4859575"/>
            <a:ext cx="1553524" cy="733898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3548" y="4437112"/>
            <a:ext cx="198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Common Issue</a:t>
            </a: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Enterprise Project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840252" y="1634958"/>
            <a:ext cx="1692188" cy="4602354"/>
          </a:xfrm>
          <a:prstGeom prst="roundRect">
            <a:avLst>
              <a:gd name="adj" fmla="val 8411"/>
            </a:avLst>
          </a:prstGeom>
          <a:solidFill>
            <a:srgbClr val="5A6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Each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Scrum Teams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Development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4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5" grpId="0"/>
      <p:bldP spid="5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09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SCRUM</a:t>
            </a:r>
            <a:r>
              <a:rPr lang="ko-KR" alt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개선하기 위한 적용 방안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lean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Thinking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2400" b="1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239852" y="1736813"/>
            <a:ext cx="2484276" cy="1911924"/>
          </a:xfrm>
          <a:prstGeom prst="ellipse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Lean</a:t>
            </a: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Thinking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6053" y="1736812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낭비요소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제거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26053" y="2744924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품질 내재화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26052" y="3755561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지식 창출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336196" y="1736812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확정은 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최대한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늦게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336196" y="2744924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전체를 최적화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35464" y="3717032"/>
            <a:ext cx="2037735" cy="924809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최대한 빨리 인도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463122" y="3757183"/>
            <a:ext cx="2037735" cy="903812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사람 존중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26053" y="5013176"/>
            <a:ext cx="957616" cy="1476164"/>
          </a:xfrm>
          <a:prstGeom prst="roundRect">
            <a:avLst/>
          </a:prstGeom>
          <a:solidFill>
            <a:srgbClr val="DC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낭비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요소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4919" y="5013176"/>
            <a:ext cx="1849141" cy="67098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사용하지 않는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649984" y="5818356"/>
            <a:ext cx="1844076" cy="67098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재 작업을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초래하는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결함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563888" y="5013176"/>
            <a:ext cx="1849141" cy="67098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Waiting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지연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또는 시간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568953" y="5818356"/>
            <a:ext cx="1849141" cy="67098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비즈니스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프로세스의 인계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490102" y="5013176"/>
            <a:ext cx="1849141" cy="67098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매우 자세한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요구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사항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495167" y="5818356"/>
            <a:ext cx="1849141" cy="67098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매우 불충분한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요구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사항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403380" y="5013176"/>
            <a:ext cx="969820" cy="1476164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소통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</a:t>
            </a:r>
          </a:p>
        </p:txBody>
      </p:sp>
    </p:spTree>
    <p:extLst>
      <p:ext uri="{BB962C8B-B14F-4D97-AF65-F5344CB8AC3E}">
        <p14:creationId xmlns:p14="http://schemas.microsoft.com/office/powerpoint/2010/main" val="334320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10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SCRUM</a:t>
            </a:r>
            <a:r>
              <a:rPr lang="ko-KR" alt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개선하기 위한 적용 사례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: WIP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제한</a:t>
            </a:r>
            <a:endParaRPr lang="en-US" altLang="ko-KR" sz="2400" b="1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626053" y="1736812"/>
            <a:ext cx="2037735" cy="1044116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78453" y="1858984"/>
            <a:ext cx="805215" cy="3876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Task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727684" y="1858984"/>
            <a:ext cx="805215" cy="3876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Task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84023" y="2269315"/>
            <a:ext cx="805215" cy="3876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Task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27890" y="2269315"/>
            <a:ext cx="805215" cy="3876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Task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30709" y="1736812"/>
            <a:ext cx="2037735" cy="1044116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683109" y="1858984"/>
            <a:ext cx="805215" cy="3876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Done1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632340" y="1858984"/>
            <a:ext cx="805215" cy="3876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Done2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688679" y="2269315"/>
            <a:ext cx="805215" cy="3876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Done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2699793" y="1952835"/>
            <a:ext cx="3780420" cy="704139"/>
          </a:xfrm>
          <a:prstGeom prst="rightArrow">
            <a:avLst>
              <a:gd name="adj1" fmla="val 50000"/>
              <a:gd name="adj2" fmla="val 29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선행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Task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완료 전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Task4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제한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076" y="2852936"/>
            <a:ext cx="7956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WIP(Work In Process) :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한번에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처리되는 작업의 개수 또는 수량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너무 많은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Task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동시에 진행하면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내부에 병목 발생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작은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Release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라 해도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Master Code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여러 곳에 수정이 가해지는 경우 발생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- SCRUM Of SCRUMS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에서는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SCRUM Team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Task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개수 관리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- SCRUM Team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내부에서는 구성원의 동시 진행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Task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개수 관리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42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28" grpId="0" animBg="1"/>
      <p:bldP spid="29" grpId="0" animBg="1"/>
      <p:bldP spid="44" grpId="0" animBg="1"/>
      <p:bldP spid="45" grpId="0" animBg="1"/>
      <p:bldP spid="46" grpId="0" animBg="1"/>
      <p:bldP spid="47" grpId="0" animBg="1"/>
      <p:bldP spid="2" grpId="0" animBg="1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801869"/>
            <a:ext cx="684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" pitchFamily="34" charset="0"/>
                <a:ea typeface="나눔고딕 ExtraBold" pitchFamily="50" charset="-127"/>
              </a:rPr>
              <a:t>11</a:t>
            </a:r>
            <a:endParaRPr lang="ko-KR" alt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Univers" pitchFamily="34" charset="0"/>
              <a:ea typeface="나눔고딕 ExtraBold" pitchFamily="50" charset="-127"/>
            </a:endParaRPr>
          </a:p>
        </p:txBody>
      </p:sp>
      <p:sp>
        <p:nvSpPr>
          <p:cNvPr id="12" name="제목 16"/>
          <p:cNvSpPr txBox="1">
            <a:spLocks/>
          </p:cNvSpPr>
          <p:nvPr/>
        </p:nvSpPr>
        <p:spPr>
          <a:xfrm>
            <a:off x="1163911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SCRUM</a:t>
            </a:r>
            <a:r>
              <a:rPr lang="ko-KR" alt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Process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개선하기 위한 적용 사례 </a:t>
            </a:r>
            <a:r>
              <a:rPr lang="en-US" altLang="ko-KR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#2: </a:t>
            </a:r>
            <a:r>
              <a:rPr lang="ko-KR" altLang="en-US" sz="2400" b="1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대기 최소화</a:t>
            </a:r>
            <a:endParaRPr lang="en-US" altLang="ko-KR" sz="2400" b="1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1972694" y="1556792"/>
            <a:ext cx="2037735" cy="576064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Week #1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132934" y="1556792"/>
            <a:ext cx="2037735" cy="576064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Week #2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78681" y="1556792"/>
            <a:ext cx="2037735" cy="576064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Week #3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72694" y="2166322"/>
            <a:ext cx="4197976" cy="27964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SCRUM Team </a:t>
            </a:r>
            <a:r>
              <a:rPr lang="en-US" altLang="ko-KR" sz="1400" b="1" smtClean="0">
                <a:solidFill>
                  <a:schemeClr val="bg1">
                    <a:lumMod val="95000"/>
                  </a:schemeClr>
                </a:solidFill>
              </a:rPr>
              <a:t>1 Feature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개발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72694" y="2490358"/>
            <a:ext cx="4197975" cy="27964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SCRUM Team 2 Feature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개발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973846" y="2814394"/>
            <a:ext cx="4202393" cy="27964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SCRUM Team 3 Feature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개발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278682" y="2153746"/>
            <a:ext cx="2037734" cy="9402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통합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Release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기간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새로운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Code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의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  Master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통합 단계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7544" y="1564349"/>
            <a:ext cx="1404156" cy="1529694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Sprint</a:t>
            </a:r>
          </a:p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주차 통합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4076" y="3140968"/>
            <a:ext cx="795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통합 주간에는 새 기능 작업 불허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잦은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Ad-hoc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코드 변경 발생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대기시간 증가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72694" y="3609020"/>
            <a:ext cx="2037735" cy="57600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Week #1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132934" y="3609020"/>
            <a:ext cx="2037735" cy="57600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Week #2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278681" y="3609020"/>
            <a:ext cx="2037735" cy="576000"/>
          </a:xfrm>
          <a:prstGeom prst="roundRect">
            <a:avLst/>
          </a:prstGeom>
          <a:solidFill>
            <a:srgbClr val="566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Week #3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972694" y="4228645"/>
            <a:ext cx="6343722" cy="27964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SCRUM Team </a:t>
            </a:r>
            <a:r>
              <a:rPr lang="en-US" altLang="ko-KR" sz="1400" b="1" smtClean="0">
                <a:solidFill>
                  <a:schemeClr val="bg1">
                    <a:lumMod val="95000"/>
                  </a:schemeClr>
                </a:solidFill>
              </a:rPr>
              <a:t>1 Feature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개발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72695" y="4552681"/>
            <a:ext cx="6343722" cy="27964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SCRUM Team 2 Feature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개발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973846" y="4876717"/>
            <a:ext cx="6342570" cy="27964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SCRUM Team 3 Feature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개발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67544" y="3616576"/>
            <a:ext cx="1404156" cy="1828647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연속 통합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방법 적용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(CI, Test</a:t>
            </a:r>
          </a:p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555776" y="4185020"/>
            <a:ext cx="435785" cy="12602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04658" y="5134521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통합</a:t>
            </a:r>
            <a:endParaRPr lang="ko-KR" altLang="en-US" sz="1500" b="1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392097" y="4185084"/>
            <a:ext cx="435785" cy="12602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340979" y="5134585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통합</a:t>
            </a:r>
            <a:endParaRPr lang="ko-KR" altLang="en-US" sz="15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4364205" y="4185084"/>
            <a:ext cx="435785" cy="12602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313087" y="5134585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통합</a:t>
            </a:r>
            <a:endParaRPr lang="ko-KR" altLang="en-US" sz="1500" b="1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480329" y="4185891"/>
            <a:ext cx="435785" cy="12602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429211" y="5135392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통합</a:t>
            </a:r>
            <a:endParaRPr lang="ko-KR" altLang="en-US" sz="1500" b="1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24445" y="4185084"/>
            <a:ext cx="435785" cy="12602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473327" y="5134585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통합</a:t>
            </a:r>
            <a:endParaRPr lang="ko-KR" altLang="en-US" sz="1500" b="1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7640569" y="4185891"/>
            <a:ext cx="435785" cy="12602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589451" y="5135392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통합</a:t>
            </a:r>
            <a:endParaRPr lang="ko-KR" altLang="en-US" sz="15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683568" y="5553236"/>
            <a:ext cx="7956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SCRUM Team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번에 하나의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WIP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 수행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WIP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완료 후 통합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 사용 전 개발팀의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Code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이용하여 업데이트 및 기능 구현 검증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대기시간의 최소화로 스프린트가 진행 되며 생산성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개발 속도 증가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Code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기능 점검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실패 위험 최소화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요구변경 수용 가능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품질 향상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4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30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3" grpId="0" animBg="1"/>
      <p:bldP spid="5" grpId="0"/>
      <p:bldP spid="43" grpId="0" animBg="1"/>
      <p:bldP spid="48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Backlog Meeting</a:t>
            </a:r>
            <a:endParaRPr lang="en-US" altLang="ko-KR" sz="2400" b="1" u="sng" spc="-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412776"/>
            <a:ext cx="428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2.1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백로그 미팅준비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등록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3863" y="1880828"/>
            <a:ext cx="832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워킹그룹과 각 그룹지원부서에서 지라를 통해 이슈를 등록합니다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9552" y="3176972"/>
            <a:ext cx="2836730" cy="624781"/>
            <a:chOff x="431540" y="2636912"/>
            <a:chExt cx="3144667" cy="62478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31540" y="2636912"/>
              <a:ext cx="1548171" cy="624781"/>
            </a:xfrm>
            <a:prstGeom prst="roundRect">
              <a:avLst/>
            </a:prstGeom>
            <a:solidFill>
              <a:srgbClr val="FAA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Business </a:t>
              </a: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Domain Issue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028035" y="2636912"/>
              <a:ext cx="1548172" cy="624781"/>
            </a:xfrm>
            <a:prstGeom prst="roundRect">
              <a:avLst/>
            </a:prstGeom>
            <a:solidFill>
              <a:srgbClr val="F47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Working </a:t>
              </a: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Group Issue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87052" y="3809133"/>
            <a:ext cx="146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개선과제</a:t>
            </a:r>
            <a:endParaRPr lang="en-US" altLang="ko-KR" sz="12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ko-KR" altLang="en-US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2701" y="3809133"/>
            <a:ext cx="146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리팩토링</a:t>
            </a:r>
            <a:endParaRPr lang="ko-KR" altLang="en-US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48062"/>
              </p:ext>
            </p:extLst>
          </p:nvPr>
        </p:nvGraphicFramePr>
        <p:xfrm>
          <a:off x="3527884" y="3424255"/>
          <a:ext cx="5206530" cy="2706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/>
                <a:gridCol w="4378438"/>
              </a:tblGrid>
              <a:tr h="26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주요항목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58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로컬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스토어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멀티비즈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마케팅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en-US" altLang="ko-KR" sz="11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2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이슈타입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Epic, Story,</a:t>
                      </a:r>
                      <a:r>
                        <a:rPr lang="en-US" altLang="ko-KR" sz="1100" b="0" spc="-2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Improvement,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새로운 기능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Task, Issue, Disaster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4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우선순위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spc="-20" dirty="0" smtClean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Blocker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해결되지 않으면 프로젝트가 진행될 수 없는 경우</a:t>
                      </a:r>
                    </a:p>
                    <a:p>
                      <a:pPr marL="85725" indent="-85725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spc="-20" dirty="0" smtClean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Critical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진행은 가능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해결하지 않으면 정상적인 서비스 개발이 어려운 경우</a:t>
                      </a:r>
                    </a:p>
                    <a:p>
                      <a:pPr marL="85725" indent="-85725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spc="-20" dirty="0" smtClean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Major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: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반드시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개발해야 하는 경우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서비스는 가능 하지만 사용자 경험에 나쁜 영향</a:t>
                      </a:r>
                    </a:p>
                    <a:p>
                      <a:pPr marL="85725" indent="-85725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spc="-20" dirty="0" smtClean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Minor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개발은 해야 하나 없어도 서비스 제공에는 지장 없음</a:t>
                      </a:r>
                    </a:p>
                    <a:p>
                      <a:pPr marL="85725" indent="-85725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spc="-20" dirty="0" smtClean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Trivial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: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사용자에게 영향을 주지 않음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약간의 위치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 조정 등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상세내역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가능한</a:t>
                      </a:r>
                      <a:r>
                        <a:rPr lang="en-US" altLang="ko-KR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상세하게 모두가 이해 할 수 있도록 설명</a:t>
                      </a:r>
                      <a:endParaRPr lang="en-US" altLang="ko-KR" sz="11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6" name="아래쪽 화살표 45"/>
          <p:cNvSpPr/>
          <p:nvPr/>
        </p:nvSpPr>
        <p:spPr>
          <a:xfrm>
            <a:off x="500608" y="4617673"/>
            <a:ext cx="2924708" cy="718997"/>
          </a:xfrm>
          <a:prstGeom prst="downArrow">
            <a:avLst>
              <a:gd name="adj1" fmla="val 100000"/>
              <a:gd name="adj2" fmla="val 341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과제선택 및 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우선순위 부여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(PO)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76984" y="2600702"/>
            <a:ext cx="5294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AutoNum type="arabicPeriod"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등록자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스크럼 팀</a:t>
            </a:r>
            <a:r>
              <a:rPr lang="en-US" altLang="ko-KR" sz="12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그룹 지원부서</a:t>
            </a:r>
            <a:r>
              <a:rPr lang="en-US" altLang="ko-KR" sz="12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spc="-2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200" b="1" spc="-2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endParaRPr lang="en-US" altLang="ko-KR" sz="1200" b="1" spc="-20" baseline="30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등록시기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상시</a:t>
            </a:r>
            <a:endParaRPr lang="en-US" altLang="ko-KR" sz="1200" b="1" spc="-2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등록시스템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지라 </a:t>
            </a:r>
            <a:r>
              <a:rPr lang="en-US" altLang="ko-KR" sz="12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u="sng" spc="-2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http://works.tmon.co.kr/jira</a:t>
            </a:r>
            <a:r>
              <a:rPr lang="en-US" altLang="ko-KR" sz="12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spc="-2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이슈등록 주요항목</a:t>
            </a:r>
            <a:endParaRPr lang="ko-KR" altLang="en-US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0896" y="6248345"/>
            <a:ext cx="745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버티컬 지원부서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CS,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재무 등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정착 후 제한없이 누구나 등록 할 수 있는 방안 고려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아래쪽 화살표 57"/>
          <p:cNvSpPr/>
          <p:nvPr/>
        </p:nvSpPr>
        <p:spPr>
          <a:xfrm>
            <a:off x="500608" y="2640055"/>
            <a:ext cx="2924708" cy="1932085"/>
          </a:xfrm>
          <a:prstGeom prst="downArrow">
            <a:avLst>
              <a:gd name="adj1" fmla="val 100000"/>
              <a:gd name="adj2" fmla="val 157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이슈등록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워킹그룹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그룹 지원부서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09214" y="5446307"/>
            <a:ext cx="2916322" cy="718997"/>
          </a:xfrm>
          <a:prstGeom prst="roundRect">
            <a:avLst>
              <a:gd name="adj" fmla="val 1470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Backlog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미팅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(Backlog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상세화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956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Backlog Meeting</a:t>
            </a:r>
            <a:endParaRPr lang="en-US" altLang="ko-KR" sz="2400" b="1" u="sng" spc="-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412776"/>
            <a:ext cx="543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2.2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백로그 미팅준비 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과제선택 및 우선순위 부여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3863" y="1880828"/>
            <a:ext cx="832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백로그 미팅 전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 (Product Owner)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과제 선택 및 우선순위설정을 통해 백로그를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63887" y="2732267"/>
            <a:ext cx="518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100" indent="-342900">
              <a:lnSpc>
                <a:spcPct val="120000"/>
              </a:lnSpc>
              <a:buAutoNum type="arabicPeriod"/>
            </a:pPr>
            <a:r>
              <a:rPr lang="ko-KR" altLang="en-US" sz="14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과제선택 </a:t>
            </a:r>
            <a:r>
              <a:rPr lang="en-US" altLang="ko-KR" sz="14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(Pick up)</a:t>
            </a:r>
          </a:p>
          <a:p>
            <a:pPr>
              <a:lnSpc>
                <a:spcPct val="120000"/>
              </a:lnSpc>
            </a:pPr>
            <a:r>
              <a:rPr lang="en-US" altLang="ko-KR" sz="14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이슈 중 백로그 미팅에서 논의할 </a:t>
            </a:r>
            <a:r>
              <a:rPr lang="en-US" altLang="ko-KR" sz="1400" b="1" u="sng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backlog</a:t>
            </a:r>
            <a:r>
              <a:rPr lang="ko-KR" altLang="en-US" sz="1400" b="1" u="sng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400" b="1" u="sng" spc="-2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Product Owner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선택</a:t>
            </a:r>
            <a:endParaRPr lang="en-US" altLang="ko-KR" sz="1400" spc="-2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 Working Group 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endParaRPr lang="en-US" altLang="ko-KR" sz="1400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: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팀에서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중요하게 생각하는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Backlog</a:t>
            </a:r>
          </a:p>
          <a:p>
            <a:pPr>
              <a:lnSpc>
                <a:spcPct val="12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부여 </a:t>
            </a:r>
            <a:r>
              <a:rPr lang="en-US" altLang="ko-KR" sz="14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Prioritization)</a:t>
            </a:r>
          </a:p>
          <a:p>
            <a:pPr>
              <a:lnSpc>
                <a:spcPct val="120000"/>
              </a:lnSpc>
            </a:pPr>
            <a:r>
              <a:rPr lang="en-US" altLang="ko-KR" sz="14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Backlog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처리 순서 결정</a:t>
            </a:r>
            <a:endParaRPr lang="en-US" altLang="ko-KR" sz="1400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순서가 변경될 경우 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Scrum Master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상시 공지 하여야 함</a:t>
            </a:r>
            <a:endParaRPr lang="en-US" altLang="ko-KR" sz="1400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 결정 완료 이후 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Scrum Master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</a:t>
            </a:r>
            <a:r>
              <a:rPr lang="ko-KR" altLang="en-US" sz="1400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400" spc="-2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아래쪽 화살표 39"/>
          <p:cNvSpPr/>
          <p:nvPr/>
        </p:nvSpPr>
        <p:spPr>
          <a:xfrm>
            <a:off x="500608" y="2703521"/>
            <a:ext cx="2924708" cy="718997"/>
          </a:xfrm>
          <a:prstGeom prst="downArrow">
            <a:avLst>
              <a:gd name="adj1" fmla="val 100000"/>
              <a:gd name="adj2" fmla="val 341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이슈등록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워킹그룹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그룹지원부서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4" y="3758874"/>
            <a:ext cx="2957772" cy="137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아래쪽 화살표 50"/>
          <p:cNvSpPr/>
          <p:nvPr/>
        </p:nvSpPr>
        <p:spPr>
          <a:xfrm>
            <a:off x="500608" y="3477838"/>
            <a:ext cx="2924708" cy="1932085"/>
          </a:xfrm>
          <a:prstGeom prst="downArrow">
            <a:avLst>
              <a:gd name="adj1" fmla="val 100000"/>
              <a:gd name="adj2" fmla="val 157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과제선택 및 우선순위 부여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(PO)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09214" y="5446307"/>
            <a:ext cx="2916322" cy="718997"/>
          </a:xfrm>
          <a:prstGeom prst="roundRect">
            <a:avLst>
              <a:gd name="adj" fmla="val 1470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Backlog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미팅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(Backlog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상세화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83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Backlog Meeting</a:t>
            </a:r>
            <a:endParaRPr lang="en-US" altLang="ko-KR" sz="2400" b="1" u="sng" spc="-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39" y="1412776"/>
            <a:ext cx="298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2.3 </a:t>
            </a:r>
            <a:r>
              <a:rPr lang="ko-KR" altLang="en-US" dirty="0"/>
              <a:t>백로그 미팅진행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3863" y="1880828"/>
            <a:ext cx="832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스프린트에 진행할 과제에 대해 우선순위별로 설명하고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팀은 해당과제를 상세화합니다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500608" y="2703521"/>
            <a:ext cx="2924708" cy="718997"/>
          </a:xfrm>
          <a:prstGeom prst="downArrow">
            <a:avLst>
              <a:gd name="adj1" fmla="val 100000"/>
              <a:gd name="adj2" fmla="val 341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이슈등록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워킹그룹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그룹지원부서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0" name="아래쪽 화살표 19"/>
          <p:cNvSpPr/>
          <p:nvPr/>
        </p:nvSpPr>
        <p:spPr>
          <a:xfrm>
            <a:off x="500608" y="3461015"/>
            <a:ext cx="2924708" cy="718997"/>
          </a:xfrm>
          <a:prstGeom prst="downArrow">
            <a:avLst>
              <a:gd name="adj1" fmla="val 100000"/>
              <a:gd name="adj2" fmla="val 341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과제선택 및 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우선순위 부여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(PO)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79888" y="4869160"/>
            <a:ext cx="1442615" cy="458388"/>
          </a:xfrm>
          <a:prstGeom prst="roundRect">
            <a:avLst/>
          </a:prstGeom>
          <a:solidFill>
            <a:srgbClr val="FAA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유저스토리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4475" y="5445224"/>
            <a:ext cx="1289685" cy="458388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상세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유저스토리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화살표 연결선 3"/>
          <p:cNvCxnSpPr>
            <a:stCxn id="22" idx="2"/>
            <a:endCxn id="23" idx="0"/>
          </p:cNvCxnSpPr>
          <p:nvPr/>
        </p:nvCxnSpPr>
        <p:spPr>
          <a:xfrm flipH="1">
            <a:off x="1269318" y="5327548"/>
            <a:ext cx="631878" cy="117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2" idx="2"/>
          </p:cNvCxnSpPr>
          <p:nvPr/>
        </p:nvCxnSpPr>
        <p:spPr>
          <a:xfrm>
            <a:off x="1901196" y="5327548"/>
            <a:ext cx="776462" cy="117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503548" y="4216015"/>
            <a:ext cx="2916322" cy="2057301"/>
          </a:xfrm>
          <a:prstGeom prst="roundRect">
            <a:avLst>
              <a:gd name="adj" fmla="val 87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Backlog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미팅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유저스토리 상세화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022175" y="5445224"/>
            <a:ext cx="1289685" cy="458388"/>
          </a:xfrm>
          <a:prstGeom prst="roundRect">
            <a:avLst/>
          </a:prstGeom>
          <a:solidFill>
            <a:srgbClr val="F47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상세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유저스토리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89692"/>
              </p:ext>
            </p:extLst>
          </p:nvPr>
        </p:nvGraphicFramePr>
        <p:xfrm>
          <a:off x="3541934" y="3232356"/>
          <a:ext cx="5206529" cy="2944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93"/>
                <a:gridCol w="986993"/>
                <a:gridCol w="3240360"/>
                <a:gridCol w="756083"/>
              </a:tblGrid>
              <a:tr h="31721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주요항목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Owner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24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과제설명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  <a:r>
                        <a:rPr lang="ko-KR" altLang="en-US" sz="12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해당 스프린트에 진행할 과제에 대해서 우선순위</a:t>
                      </a:r>
                      <a:r>
                        <a:rPr lang="ko-KR" altLang="en-US" sz="1200" b="0" spc="-2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높은 항목부터 팀에게 설명한다</a:t>
                      </a:r>
                      <a:r>
                        <a:rPr lang="en-US" altLang="ko-KR" sz="1200" b="0" spc="-2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4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과제상세화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전체는 사전에 이슈 별로 등록된 유저스토리를 세분화 한다</a:t>
                      </a:r>
                      <a:r>
                        <a:rPr lang="en-US" altLang="ko-KR" sz="12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2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2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endParaRPr lang="en-US" altLang="ko-KR" sz="1200" b="0" spc="-2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3476984" y="2586025"/>
            <a:ext cx="529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참석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PO, SM, Team member, </a:t>
            </a:r>
            <a:r>
              <a:rPr lang="ko-KR" altLang="en-US" sz="1200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그룹 지원부서</a:t>
            </a:r>
            <a:endParaRPr lang="en-US" altLang="ko-KR" sz="1200" spc="-20" baseline="30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준비사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우선순위가 설정된 </a:t>
            </a:r>
            <a:r>
              <a:rPr lang="en-US" altLang="ko-KR" sz="1200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Backlog list (</a:t>
            </a:r>
            <a:r>
              <a:rPr lang="ko-KR" altLang="en-US" sz="1200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지라</a:t>
            </a:r>
            <a:r>
              <a:rPr lang="en-US" altLang="ko-KR" sz="1200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spc="-2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진행순서</a:t>
            </a:r>
            <a:endParaRPr lang="ko-KR" altLang="en-US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860032" y="4617132"/>
            <a:ext cx="3060340" cy="1284749"/>
            <a:chOff x="359532" y="1700808"/>
            <a:chExt cx="9288630" cy="3310522"/>
          </a:xfrm>
        </p:grpSpPr>
        <p:sp>
          <p:nvSpPr>
            <p:cNvPr id="48" name="모서리가 접힌 도형 47"/>
            <p:cNvSpPr/>
            <p:nvPr/>
          </p:nvSpPr>
          <p:spPr bwMode="auto">
            <a:xfrm>
              <a:off x="359532" y="2846459"/>
              <a:ext cx="3845495" cy="1047976"/>
            </a:xfrm>
            <a:prstGeom prst="foldedCorner">
              <a:avLst>
                <a:gd name="adj" fmla="val 14430"/>
              </a:avLst>
            </a:prstGeom>
            <a:solidFill>
              <a:srgbClr val="FDDEB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>
                <a:spcAft>
                  <a:spcPts val="600"/>
                </a:spcAft>
              </a:pPr>
              <a:r>
                <a:rPr lang="ko-KR" altLang="en-US" sz="800" dirty="0">
                  <a:solidFill>
                    <a:srgbClr val="000000"/>
                  </a:solidFill>
                  <a:latin typeface="+mn-ea"/>
                </a:rPr>
                <a:t>구매자는 상품을 </a:t>
              </a:r>
              <a:r>
                <a:rPr lang="ko-KR" altLang="en-US" sz="800" dirty="0" smtClean="0">
                  <a:solidFill>
                    <a:srgbClr val="000000"/>
                  </a:solidFill>
                  <a:latin typeface="+mn-ea"/>
                </a:rPr>
                <a:t>주문할 </a:t>
              </a:r>
              <a:r>
                <a:rPr lang="ko-KR" altLang="en-US" sz="800" dirty="0">
                  <a:solidFill>
                    <a:srgbClr val="000000"/>
                  </a:solidFill>
                  <a:latin typeface="+mn-ea"/>
                </a:rPr>
                <a:t>수 있다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+mn-ea"/>
                </a:rPr>
                <a:t>.</a:t>
              </a:r>
              <a:endParaRPr lang="en-US" altLang="ko-KR" sz="8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9" name="모서리가 접힌 도형 48"/>
            <p:cNvSpPr/>
            <p:nvPr/>
          </p:nvSpPr>
          <p:spPr bwMode="auto">
            <a:xfrm>
              <a:off x="5112058" y="1700808"/>
              <a:ext cx="4536104" cy="923529"/>
            </a:xfrm>
            <a:prstGeom prst="foldedCorner">
              <a:avLst>
                <a:gd name="adj" fmla="val 14430"/>
              </a:avLst>
            </a:prstGeom>
            <a:solidFill>
              <a:srgbClr val="FEEED6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>
                <a:spcAft>
                  <a:spcPts val="600"/>
                </a:spcAft>
              </a:pPr>
              <a:r>
                <a:rPr lang="ko-KR" altLang="en-US" sz="800" dirty="0">
                  <a:solidFill>
                    <a:srgbClr val="000000"/>
                  </a:solidFill>
                  <a:latin typeface="+mn-ea"/>
                </a:rPr>
                <a:t>구매자는 </a:t>
              </a:r>
              <a:r>
                <a:rPr lang="ko-KR" altLang="en-US" sz="800" dirty="0" smtClean="0">
                  <a:solidFill>
                    <a:srgbClr val="000000"/>
                  </a:solidFill>
                  <a:latin typeface="+mn-ea"/>
                </a:rPr>
                <a:t>주문 시 배송지를 자동 입력할 </a:t>
              </a:r>
              <a:r>
                <a:rPr lang="ko-KR" altLang="en-US" sz="800" dirty="0">
                  <a:solidFill>
                    <a:srgbClr val="000000"/>
                  </a:solidFill>
                  <a:latin typeface="+mn-ea"/>
                </a:rPr>
                <a:t>수 있다</a:t>
              </a:r>
              <a:r>
                <a:rPr lang="en-US" altLang="ko-KR" sz="800" dirty="0" smtClean="0">
                  <a:solidFill>
                    <a:srgbClr val="000000"/>
                  </a:solidFill>
                  <a:latin typeface="+mn-ea"/>
                </a:rPr>
                <a:t>.</a:t>
              </a:r>
              <a:endParaRPr lang="en-US" altLang="ko-KR" sz="8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0" name="모서리가 접힌 도형 49"/>
            <p:cNvSpPr/>
            <p:nvPr/>
          </p:nvSpPr>
          <p:spPr bwMode="auto">
            <a:xfrm>
              <a:off x="5112056" y="2804316"/>
              <a:ext cx="4536104" cy="1093196"/>
            </a:xfrm>
            <a:prstGeom prst="foldedCorner">
              <a:avLst>
                <a:gd name="adj" fmla="val 14430"/>
              </a:avLst>
            </a:prstGeom>
            <a:solidFill>
              <a:srgbClr val="FEEED6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>
                <a:spcAft>
                  <a:spcPts val="600"/>
                </a:spcAft>
              </a:pPr>
              <a:r>
                <a:rPr lang="ko-KR" altLang="en-US" sz="800" dirty="0">
                  <a:solidFill>
                    <a:srgbClr val="000000"/>
                  </a:solidFill>
                  <a:latin typeface="+mn-ea"/>
                </a:rPr>
                <a:t>구매자는 </a:t>
              </a:r>
              <a:r>
                <a:rPr lang="ko-KR" altLang="en-US" sz="800" dirty="0" smtClean="0">
                  <a:solidFill>
                    <a:srgbClr val="000000"/>
                  </a:solidFill>
                  <a:latin typeface="+mn-ea"/>
                </a:rPr>
                <a:t>주문 시 결제 수단을 선택할 수 있다</a:t>
              </a:r>
              <a:endParaRPr lang="en-US" altLang="ko-KR" sz="8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1" name="모서리가 접힌 도형 50"/>
            <p:cNvSpPr/>
            <p:nvPr/>
          </p:nvSpPr>
          <p:spPr bwMode="auto">
            <a:xfrm>
              <a:off x="5112057" y="4050120"/>
              <a:ext cx="4536105" cy="961210"/>
            </a:xfrm>
            <a:prstGeom prst="foldedCorner">
              <a:avLst>
                <a:gd name="adj" fmla="val 14430"/>
              </a:avLst>
            </a:prstGeom>
            <a:solidFill>
              <a:srgbClr val="FEEED6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>
                <a:spcAft>
                  <a:spcPts val="600"/>
                </a:spcAft>
              </a:pPr>
              <a:r>
                <a:rPr lang="ko-KR" altLang="en-US" sz="800" dirty="0">
                  <a:solidFill>
                    <a:srgbClr val="000000"/>
                  </a:solidFill>
                  <a:latin typeface="+mn-ea"/>
                </a:rPr>
                <a:t>구매자는 </a:t>
              </a:r>
              <a:r>
                <a:rPr lang="ko-KR" altLang="en-US" sz="800" dirty="0" smtClean="0">
                  <a:solidFill>
                    <a:srgbClr val="000000"/>
                  </a:solidFill>
                  <a:latin typeface="+mn-ea"/>
                </a:rPr>
                <a:t>여러 상품을 한번에 구입할 수 있다</a:t>
              </a:r>
              <a:endParaRPr lang="en-US" altLang="ko-KR" sz="800" dirty="0" smtClean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205028" y="2162574"/>
              <a:ext cx="907030" cy="2368153"/>
              <a:chOff x="4373552" y="1604512"/>
              <a:chExt cx="907030" cy="2368153"/>
            </a:xfrm>
          </p:grpSpPr>
          <p:cxnSp>
            <p:nvCxnSpPr>
              <p:cNvPr id="53" name="직선 화살표 연결선 52"/>
              <p:cNvCxnSpPr>
                <a:stCxn id="48" idx="3"/>
                <a:endCxn id="49" idx="1"/>
              </p:cNvCxnSpPr>
              <p:nvPr/>
            </p:nvCxnSpPr>
            <p:spPr bwMode="auto">
              <a:xfrm flipV="1">
                <a:off x="4373552" y="1604512"/>
                <a:ext cx="907030" cy="1207873"/>
              </a:xfrm>
              <a:prstGeom prst="straightConnector1">
                <a:avLst/>
              </a:prstGeom>
              <a:solidFill>
                <a:srgbClr val="FFC000"/>
              </a:solidFill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54" name="직선 화살표 연결선 53"/>
              <p:cNvCxnSpPr>
                <a:stCxn id="48" idx="3"/>
                <a:endCxn id="50" idx="1"/>
              </p:cNvCxnSpPr>
              <p:nvPr/>
            </p:nvCxnSpPr>
            <p:spPr bwMode="auto">
              <a:xfrm flipV="1">
                <a:off x="4373552" y="2792854"/>
                <a:ext cx="907030" cy="19531"/>
              </a:xfrm>
              <a:prstGeom prst="straightConnector1">
                <a:avLst/>
              </a:prstGeom>
              <a:solidFill>
                <a:srgbClr val="FFC000"/>
              </a:solidFill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55" name="직선 화살표 연결선 54"/>
              <p:cNvCxnSpPr>
                <a:stCxn id="48" idx="3"/>
                <a:endCxn id="51" idx="1"/>
              </p:cNvCxnSpPr>
              <p:nvPr/>
            </p:nvCxnSpPr>
            <p:spPr bwMode="auto">
              <a:xfrm>
                <a:off x="4373552" y="2812385"/>
                <a:ext cx="907030" cy="1160280"/>
              </a:xfrm>
              <a:prstGeom prst="straightConnector1">
                <a:avLst/>
              </a:prstGeom>
              <a:solidFill>
                <a:srgbClr val="FFC000"/>
              </a:solidFill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962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Planning Meeting </a:t>
            </a:r>
            <a:endParaRPr lang="en-US" altLang="ko-KR" sz="2400" b="1" u="sng" spc="-10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4127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 Sprint Planning Meeting (SM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Working Group)</a:t>
            </a:r>
            <a:endParaRPr lang="ko-KR" altLang="en-US" dirty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3863" y="1880828"/>
            <a:ext cx="8329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Backlog meeting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도출된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story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기간에 진행될 </a:t>
            </a:r>
            <a:r>
              <a:rPr lang="ko-KR" altLang="en-US" sz="1400" b="1" u="sng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 선택</a:t>
            </a:r>
            <a:endParaRPr lang="en-US" altLang="ko-KR" sz="1400" b="1" u="sng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Working group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 Backlog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 Backlog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생성합니다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story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작업 단위의 </a:t>
            </a:r>
            <a:r>
              <a:rPr lang="en-US" altLang="ko-KR" sz="1400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 </a:t>
            </a:r>
            <a:r>
              <a:rPr lang="ko-KR" altLang="en-US" sz="1400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단위로 세분화</a:t>
            </a:r>
            <a:endParaRPr lang="en-US" altLang="ko-KR" sz="1400" u="sng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053288"/>
              </p:ext>
            </p:extLst>
          </p:nvPr>
        </p:nvGraphicFramePr>
        <p:xfrm>
          <a:off x="847180" y="2708348"/>
          <a:ext cx="7829275" cy="1836776"/>
        </p:xfrm>
        <a:graphic>
          <a:graphicData uri="http://schemas.openxmlformats.org/drawingml/2006/table">
            <a:tbl>
              <a:tblPr firstRow="1" bandRow="1">
                <a:noFill/>
                <a:effectLst/>
                <a:tableStyleId>{5C22544A-7EE6-4342-B048-85BDC9FD1C3A}</a:tableStyleId>
              </a:tblPr>
              <a:tblGrid>
                <a:gridCol w="1352702"/>
                <a:gridCol w="4316334"/>
                <a:gridCol w="2160239"/>
              </a:tblGrid>
              <a:tr h="3054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 항목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34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Working</a:t>
                      </a:r>
                      <a:r>
                        <a:rPr lang="en-US" altLang="ko-KR" sz="1600" b="0" kern="120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Group</a:t>
                      </a:r>
                      <a:endParaRPr lang="ko-KR" altLang="en-US" sz="16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작성한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story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sprint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기간에 진행할 항목 선택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 및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story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고려해 실현 가능성을 검토 하며 진행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실현 가능성은 지난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Sprint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story point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유추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story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작업 단위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(task)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역할별로 세분화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실현 가능성은 지난 </a:t>
                      </a:r>
                      <a:r>
                        <a:rPr lang="en-US" altLang="ko-KR" sz="12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Sprint</a:t>
                      </a:r>
                      <a:r>
                        <a:rPr lang="ko-KR" altLang="en-US" sz="12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 진행한 </a:t>
                      </a:r>
                      <a:r>
                        <a:rPr lang="en-US" altLang="ko-KR" sz="12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story point</a:t>
                      </a:r>
                      <a:r>
                        <a:rPr lang="ko-KR" altLang="en-US" sz="12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통해 유추</a:t>
                      </a:r>
                      <a:endParaRPr lang="en-US" altLang="ko-KR" sz="12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37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716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2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SM</a:t>
                      </a:r>
                      <a:endParaRPr lang="ko-KR" altLang="en-US" sz="16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세분화된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sprint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등록하고 </a:t>
                      </a: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sprint backlog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작성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Daily Meeting </a:t>
                      </a:r>
                      <a:r>
                        <a:rPr lang="ko-KR" altLang="en-US" sz="1200" b="0" spc="-2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및 장소 결정 및 공유</a:t>
                      </a:r>
                      <a:endParaRPr lang="en-US" altLang="ko-KR" sz="1200" b="0" spc="-2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b="0" kern="1200" spc="-2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473589"/>
              </p:ext>
            </p:extLst>
          </p:nvPr>
        </p:nvGraphicFramePr>
        <p:xfrm>
          <a:off x="1115616" y="4888902"/>
          <a:ext cx="1584176" cy="18135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584176"/>
              </a:tblGrid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Backlog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story6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75031"/>
              </p:ext>
            </p:extLst>
          </p:nvPr>
        </p:nvGraphicFramePr>
        <p:xfrm>
          <a:off x="4463988" y="5049552"/>
          <a:ext cx="1117382" cy="146304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17382"/>
              </a:tblGrid>
              <a:tr h="251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Sprint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Backlog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story1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story2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story4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오른쪽 중괄호 2"/>
          <p:cNvSpPr/>
          <p:nvPr/>
        </p:nvSpPr>
        <p:spPr>
          <a:xfrm rot="10800000">
            <a:off x="765809" y="5229200"/>
            <a:ext cx="277797" cy="8280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5211197"/>
            <a:ext cx="933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Working </a:t>
            </a:r>
          </a:p>
          <a:p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예상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2788991" y="5157192"/>
            <a:ext cx="1494977" cy="1095255"/>
          </a:xfrm>
          <a:prstGeom prst="rightArrow">
            <a:avLst>
              <a:gd name="adj1" fmla="val 75561"/>
              <a:gd name="adj2" fmla="val 283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속도를 고려해  </a:t>
            </a:r>
            <a:endParaRPr lang="en-US" altLang="ko-KR" sz="120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20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story</a:t>
            </a:r>
          </a:p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724128" y="5039598"/>
            <a:ext cx="1278953" cy="1233718"/>
          </a:xfrm>
          <a:prstGeom prst="rightArrow">
            <a:avLst>
              <a:gd name="adj1" fmla="val 65742"/>
              <a:gd name="adj2" fmla="val 25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 단위 </a:t>
            </a:r>
            <a:endParaRPr lang="en-US" altLang="ko-KR" sz="120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세분</a:t>
            </a:r>
            <a:r>
              <a:rPr lang="ko-KR" altLang="en-US" sz="12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endParaRPr lang="en-US" altLang="ko-KR" sz="120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01647"/>
              </p:ext>
            </p:extLst>
          </p:nvPr>
        </p:nvGraphicFramePr>
        <p:xfrm>
          <a:off x="7128284" y="4675780"/>
          <a:ext cx="2015716" cy="18135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015716"/>
              </a:tblGrid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Sprint Backlog(</a:t>
                      </a:r>
                      <a:r>
                        <a:rPr lang="ko-KR" altLang="en-US" sz="11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1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Userstory1 -&gt; Task1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altLang="ko-KR" sz="11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Story2 -&gt; Task2-1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-&gt; Task2-2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UserStory3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Task 3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UserStory4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Task4-1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21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Task4-2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6"/>
          <p:cNvSpPr txBox="1">
            <a:spLocks/>
          </p:cNvSpPr>
          <p:nvPr/>
        </p:nvSpPr>
        <p:spPr>
          <a:xfrm>
            <a:off x="408335" y="764704"/>
            <a:ext cx="7980089" cy="100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u="sng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Sprint Planning Meeting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67544" y="548680"/>
            <a:ext cx="2232248" cy="0"/>
          </a:xfrm>
          <a:prstGeom prst="line">
            <a:avLst/>
          </a:prstGeom>
          <a:ln w="38100">
            <a:solidFill>
              <a:srgbClr val="F15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699792" y="548680"/>
            <a:ext cx="6012668" cy="0"/>
          </a:xfrm>
          <a:prstGeom prst="line">
            <a:avLst/>
          </a:prstGeom>
          <a:ln w="38100">
            <a:solidFill>
              <a:srgbClr val="3E4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woohc work\티몬 브랜드전략\★★★TMON 디자인표준편람 Ver.03\★★★TMON 디자인표준편람 Ver.03(111227)\Source File(111227)\B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48" y="296652"/>
            <a:ext cx="972108" cy="1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31540" y="1412776"/>
            <a:ext cx="428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 Estimating – Story Point(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계속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3863" y="1880828"/>
            <a:ext cx="83297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 story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진행하기 위해 필요한 작업의 복잡도를 산정하기 위한 기법입니다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사용자 스토리의 상대적인 일의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복잡도 등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의미하며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공수와 혼동하지 않도록 주의필요</a:t>
            </a:r>
            <a:endParaRPr lang="en-US" altLang="ko-KR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복잡도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영향성을 고려해 팀원 모두가 의견을 제시하고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최대값과 최소값을 제시한 팀원이 이유를 설명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만장일치가 될 때까지 반복적 협의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Story point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기존 일정 산정 기법과 달리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팀원의 공통된 수준의 작업 복잡도를 도출해내는 것이 가능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종료된 이후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수행한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story point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향후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sprint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시의 수행 범위 추정 가능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54" y="3696710"/>
            <a:ext cx="27813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46474" y="3920147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스프린트를 </a:t>
            </a:r>
            <a:r>
              <a:rPr lang="en-US" altLang="ko-KR" sz="1400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진행하는 동안</a:t>
            </a:r>
            <a:endParaRPr lang="en-US" altLang="ko-KR" sz="1400" u="sng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사용된 공수를 통해</a:t>
            </a:r>
            <a:endParaRPr lang="en-US" altLang="ko-KR" sz="1400" u="sng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6473" y="5373216"/>
            <a:ext cx="3190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포인트 대비 공수가 유추 가능</a:t>
            </a:r>
            <a:endParaRPr lang="en-US" altLang="ko-KR" sz="1400" u="sng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115837" y="4545124"/>
            <a:ext cx="0" cy="6120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98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UklBA38UK06txPF0ljJ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UklBA38UK06txPF0ljJ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UklBA38UK06txPF0ljJ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UklBA38UK06txPF0ljJ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UklBA38UK06txPF0ljJ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UklBA38UK06txPF0ljJ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UklBA38UK06txPF0ljJ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UklBA38UK06txPF0ljJ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UklBA38UK06txPF0ljJQ"/>
</p:tagLst>
</file>

<file path=ppt/theme/theme1.xml><?xml version="1.0" encoding="utf-8"?>
<a:theme xmlns:a="http://schemas.openxmlformats.org/drawingml/2006/main" name="2_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14362</TotalTime>
  <Words>4171</Words>
  <Application>Microsoft Office PowerPoint</Application>
  <PresentationFormat>On-screen Show (4:3)</PresentationFormat>
  <Paragraphs>1074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2_Office 테마</vt:lpstr>
      <vt:lpstr>3_Office 테마</vt:lpstr>
      <vt:lpstr>TMON Agile 프로세스 가이드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Kim, Junbeom</cp:lastModifiedBy>
  <cp:revision>303</cp:revision>
  <cp:lastPrinted>2014-02-03T03:17:52Z</cp:lastPrinted>
  <dcterms:created xsi:type="dcterms:W3CDTF">2011-08-16T07:24:57Z</dcterms:created>
  <dcterms:modified xsi:type="dcterms:W3CDTF">2014-06-20T09:00:02Z</dcterms:modified>
</cp:coreProperties>
</file>